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4"/>
    <p:sldMasterId id="2147484529" r:id="rId5"/>
  </p:sldMasterIdLst>
  <p:notesMasterIdLst>
    <p:notesMasterId r:id="rId19"/>
  </p:notesMasterIdLst>
  <p:handoutMasterIdLst>
    <p:handoutMasterId r:id="rId20"/>
  </p:handoutMasterIdLst>
  <p:sldIdLst>
    <p:sldId id="1534" r:id="rId6"/>
    <p:sldId id="1622" r:id="rId7"/>
    <p:sldId id="1623" r:id="rId8"/>
    <p:sldId id="2236" r:id="rId9"/>
    <p:sldId id="2237" r:id="rId10"/>
    <p:sldId id="1629" r:id="rId11"/>
    <p:sldId id="276" r:id="rId12"/>
    <p:sldId id="1571" r:id="rId13"/>
    <p:sldId id="2238" r:id="rId14"/>
    <p:sldId id="2233" r:id="rId15"/>
    <p:sldId id="2234" r:id="rId16"/>
    <p:sldId id="1618" r:id="rId17"/>
    <p:sldId id="1608"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9900"/>
    <a:srgbClr val="800000"/>
    <a:srgbClr val="0078D7"/>
    <a:srgbClr val="FF9999"/>
    <a:srgbClr val="FFB900"/>
    <a:srgbClr val="353535"/>
    <a:srgbClr val="B4009E"/>
    <a:srgbClr val="00BCF2"/>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3590B7-33FA-4E9E-B223-8D5137517D6D}" v="2" dt="2024-07-23T01:28:46.906"/>
    <p1510:client id="{EA873336-D614-4B0E-ACBE-62C03A930308}" v="51" dt="2024-07-23T01:22:08.9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87179" autoAdjust="0"/>
  </p:normalViewPr>
  <p:slideViewPr>
    <p:cSldViewPr snapToGrid="0">
      <p:cViewPr varScale="1">
        <p:scale>
          <a:sx n="103" d="100"/>
          <a:sy n="103" d="100"/>
        </p:scale>
        <p:origin x="1464" y="282"/>
      </p:cViewPr>
      <p:guideLst/>
    </p:cSldViewPr>
  </p:slideViewPr>
  <p:notesTextViewPr>
    <p:cViewPr>
      <p:scale>
        <a:sx n="100" d="100"/>
        <a:sy n="100" d="100"/>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ulia Muiruri" userId="09ebbf50-8a1d-43c7-8fb3-59c3241db950" providerId="ADAL" clId="{763590B7-33FA-4E9E-B223-8D5137517D6D}"/>
    <pc:docChg chg="custSel modSld">
      <pc:chgData name="Julia Muiruri" userId="09ebbf50-8a1d-43c7-8fb3-59c3241db950" providerId="ADAL" clId="{763590B7-33FA-4E9E-B223-8D5137517D6D}" dt="2024-07-23T01:29:30.006" v="83" actId="1076"/>
      <pc:docMkLst>
        <pc:docMk/>
      </pc:docMkLst>
      <pc:sldChg chg="modSp mod">
        <pc:chgData name="Julia Muiruri" userId="09ebbf50-8a1d-43c7-8fb3-59c3241db950" providerId="ADAL" clId="{763590B7-33FA-4E9E-B223-8D5137517D6D}" dt="2024-07-23T01:25:48.625" v="23" actId="20577"/>
        <pc:sldMkLst>
          <pc:docMk/>
          <pc:sldMk cId="2089720119" sldId="1534"/>
        </pc:sldMkLst>
        <pc:spChg chg="mod">
          <ac:chgData name="Julia Muiruri" userId="09ebbf50-8a1d-43c7-8fb3-59c3241db950" providerId="ADAL" clId="{763590B7-33FA-4E9E-B223-8D5137517D6D}" dt="2024-07-23T01:25:42.556" v="15" actId="20577"/>
          <ac:spMkLst>
            <pc:docMk/>
            <pc:sldMk cId="2089720119" sldId="1534"/>
            <ac:spMk id="6" creationId="{00000000-0000-0000-0000-000000000000}"/>
          </ac:spMkLst>
        </pc:spChg>
        <pc:spChg chg="mod">
          <ac:chgData name="Julia Muiruri" userId="09ebbf50-8a1d-43c7-8fb3-59c3241db950" providerId="ADAL" clId="{763590B7-33FA-4E9E-B223-8D5137517D6D}" dt="2024-07-23T01:25:48.625" v="23" actId="20577"/>
          <ac:spMkLst>
            <pc:docMk/>
            <pc:sldMk cId="2089720119" sldId="1534"/>
            <ac:spMk id="8" creationId="{00000000-0000-0000-0000-000000000000}"/>
          </ac:spMkLst>
        </pc:spChg>
      </pc:sldChg>
      <pc:sldChg chg="addSp delSp modSp mod">
        <pc:chgData name="Julia Muiruri" userId="09ebbf50-8a1d-43c7-8fb3-59c3241db950" providerId="ADAL" clId="{763590B7-33FA-4E9E-B223-8D5137517D6D}" dt="2024-07-23T01:29:30.006" v="83" actId="1076"/>
        <pc:sldMkLst>
          <pc:docMk/>
          <pc:sldMk cId="1363179268" sldId="1618"/>
        </pc:sldMkLst>
        <pc:spChg chg="mod">
          <ac:chgData name="Julia Muiruri" userId="09ebbf50-8a1d-43c7-8fb3-59c3241db950" providerId="ADAL" clId="{763590B7-33FA-4E9E-B223-8D5137517D6D}" dt="2024-07-23T01:28:44.572" v="44" actId="1076"/>
          <ac:spMkLst>
            <pc:docMk/>
            <pc:sldMk cId="1363179268" sldId="1618"/>
            <ac:spMk id="3" creationId="{00000000-0000-0000-0000-000000000000}"/>
          </ac:spMkLst>
        </pc:spChg>
        <pc:spChg chg="add mod">
          <ac:chgData name="Julia Muiruri" userId="09ebbf50-8a1d-43c7-8fb3-59c3241db950" providerId="ADAL" clId="{763590B7-33FA-4E9E-B223-8D5137517D6D}" dt="2024-07-23T01:29:04.430" v="76" actId="1076"/>
          <ac:spMkLst>
            <pc:docMk/>
            <pc:sldMk cId="1363179268" sldId="1618"/>
            <ac:spMk id="4" creationId="{788B810B-2DC0-27B0-C484-002C4B6F59F8}"/>
          </ac:spMkLst>
        </pc:spChg>
        <pc:spChg chg="mod">
          <ac:chgData name="Julia Muiruri" userId="09ebbf50-8a1d-43c7-8fb3-59c3241db950" providerId="ADAL" clId="{763590B7-33FA-4E9E-B223-8D5137517D6D}" dt="2024-07-23T01:27:31.872" v="32" actId="20577"/>
          <ac:spMkLst>
            <pc:docMk/>
            <pc:sldMk cId="1363179268" sldId="1618"/>
            <ac:spMk id="8" creationId="{00000000-0000-0000-0000-000000000000}"/>
          </ac:spMkLst>
        </pc:spChg>
        <pc:spChg chg="mod">
          <ac:chgData name="Julia Muiruri" userId="09ebbf50-8a1d-43c7-8fb3-59c3241db950" providerId="ADAL" clId="{763590B7-33FA-4E9E-B223-8D5137517D6D}" dt="2024-07-23T01:27:38.849" v="34"/>
          <ac:spMkLst>
            <pc:docMk/>
            <pc:sldMk cId="1363179268" sldId="1618"/>
            <ac:spMk id="15" creationId="{00000000-0000-0000-0000-000000000000}"/>
          </ac:spMkLst>
        </pc:spChg>
        <pc:spChg chg="mod">
          <ac:chgData name="Julia Muiruri" userId="09ebbf50-8a1d-43c7-8fb3-59c3241db950" providerId="ADAL" clId="{763590B7-33FA-4E9E-B223-8D5137517D6D}" dt="2024-07-23T01:27:41.044" v="35"/>
          <ac:spMkLst>
            <pc:docMk/>
            <pc:sldMk cId="1363179268" sldId="1618"/>
            <ac:spMk id="18" creationId="{00000000-0000-0000-0000-000000000000}"/>
          </ac:spMkLst>
        </pc:spChg>
        <pc:spChg chg="mod">
          <ac:chgData name="Julia Muiruri" userId="09ebbf50-8a1d-43c7-8fb3-59c3241db950" providerId="ADAL" clId="{763590B7-33FA-4E9E-B223-8D5137517D6D}" dt="2024-07-23T01:27:35.848" v="33"/>
          <ac:spMkLst>
            <pc:docMk/>
            <pc:sldMk cId="1363179268" sldId="1618"/>
            <ac:spMk id="22" creationId="{00000000-0000-0000-0000-000000000000}"/>
          </ac:spMkLst>
        </pc:spChg>
        <pc:picChg chg="mod">
          <ac:chgData name="Julia Muiruri" userId="09ebbf50-8a1d-43c7-8fb3-59c3241db950" providerId="ADAL" clId="{763590B7-33FA-4E9E-B223-8D5137517D6D}" dt="2024-07-23T01:28:40.826" v="43" actId="1076"/>
          <ac:picMkLst>
            <pc:docMk/>
            <pc:sldMk cId="1363179268" sldId="1618"/>
            <ac:picMk id="2" creationId="{00000000-0000-0000-0000-000000000000}"/>
          </ac:picMkLst>
        </pc:picChg>
        <pc:picChg chg="mod">
          <ac:chgData name="Julia Muiruri" userId="09ebbf50-8a1d-43c7-8fb3-59c3241db950" providerId="ADAL" clId="{763590B7-33FA-4E9E-B223-8D5137517D6D}" dt="2024-07-23T01:27:25.095" v="24" actId="14826"/>
          <ac:picMkLst>
            <pc:docMk/>
            <pc:sldMk cId="1363179268" sldId="1618"/>
            <ac:picMk id="7" creationId="{00000000-0000-0000-0000-000000000000}"/>
          </ac:picMkLst>
        </pc:picChg>
        <pc:picChg chg="add mod">
          <ac:chgData name="Julia Muiruri" userId="09ebbf50-8a1d-43c7-8fb3-59c3241db950" providerId="ADAL" clId="{763590B7-33FA-4E9E-B223-8D5137517D6D}" dt="2024-07-23T01:29:30.006" v="83" actId="1076"/>
          <ac:picMkLst>
            <pc:docMk/>
            <pc:sldMk cId="1363179268" sldId="1618"/>
            <ac:picMk id="11" creationId="{6DF2477D-1E1F-4FE6-B103-0E558D926E00}"/>
          </ac:picMkLst>
        </pc:picChg>
        <pc:picChg chg="del">
          <ac:chgData name="Julia Muiruri" userId="09ebbf50-8a1d-43c7-8fb3-59c3241db950" providerId="ADAL" clId="{763590B7-33FA-4E9E-B223-8D5137517D6D}" dt="2024-07-23T01:29:19.427" v="77" actId="478"/>
          <ac:picMkLst>
            <pc:docMk/>
            <pc:sldMk cId="1363179268" sldId="1618"/>
            <ac:picMk id="20" creationId="{00000000-0000-0000-0000-00000000000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7/23/2024 4:25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7/23/2024 4:25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pt-BR" b="0" dirty="0">
                <a:solidFill>
                  <a:srgbClr val="333333"/>
                </a:solidFill>
                <a:effectLst/>
              </a:rPr>
              <a:t>Introduction</a:t>
            </a:r>
            <a:endParaRPr lang="pt-BR" b="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C6CB6AA9-3CC1-4465-AB79-459A497E7799}" type="datetime8">
              <a:rPr lang="en-US" smtClean="0"/>
              <a:t>7/23/2024 4:25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5294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56DA5B-126F-4B4C-B005-F098F5D208EA}" type="slidenum">
              <a:rPr lang="pt-BR" smtClean="0"/>
              <a:t>10</a:t>
            </a:fld>
            <a:endParaRPr lang="pt-BR"/>
          </a:p>
        </p:txBody>
      </p:sp>
    </p:spTree>
    <p:extLst>
      <p:ext uri="{BB962C8B-B14F-4D97-AF65-F5344CB8AC3E}">
        <p14:creationId xmlns:p14="http://schemas.microsoft.com/office/powerpoint/2010/main" val="1549370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DA56DA5B-126F-4B4C-B005-F098F5D208EA}" type="slidenum">
              <a:rPr lang="pt-BR" smtClean="0"/>
              <a:t>11</a:t>
            </a:fld>
            <a:endParaRPr lang="pt-BR"/>
          </a:p>
        </p:txBody>
      </p:sp>
    </p:spTree>
    <p:extLst>
      <p:ext uri="{BB962C8B-B14F-4D97-AF65-F5344CB8AC3E}">
        <p14:creationId xmlns:p14="http://schemas.microsoft.com/office/powerpoint/2010/main" val="1599111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err="1"/>
              <a:t>So</a:t>
            </a:r>
            <a:r>
              <a:rPr lang="pt-BR" dirty="0"/>
              <a:t>... </a:t>
            </a:r>
            <a:r>
              <a:rPr lang="pt-BR" dirty="0" err="1"/>
              <a:t>If</a:t>
            </a:r>
            <a:r>
              <a:rPr lang="pt-BR" dirty="0"/>
              <a:t> </a:t>
            </a:r>
            <a:r>
              <a:rPr lang="pt-BR" dirty="0" err="1"/>
              <a:t>you</a:t>
            </a:r>
            <a:r>
              <a:rPr lang="pt-BR" dirty="0"/>
              <a:t> </a:t>
            </a:r>
            <a:r>
              <a:rPr lang="pt-BR" dirty="0" err="1"/>
              <a:t>want</a:t>
            </a:r>
            <a:r>
              <a:rPr lang="pt-BR" dirty="0"/>
              <a:t> </a:t>
            </a:r>
            <a:r>
              <a:rPr lang="pt-BR" dirty="0" err="1"/>
              <a:t>keep</a:t>
            </a:r>
            <a:r>
              <a:rPr lang="pt-BR" dirty="0"/>
              <a:t> in </a:t>
            </a:r>
            <a:r>
              <a:rPr lang="pt-BR" dirty="0" err="1"/>
              <a:t>touch</a:t>
            </a:r>
            <a:r>
              <a:rPr lang="pt-BR" dirty="0"/>
              <a:t> </a:t>
            </a:r>
            <a:r>
              <a:rPr lang="pt-BR" dirty="0" err="1"/>
              <a:t>with</a:t>
            </a:r>
            <a:r>
              <a:rPr lang="pt-BR" dirty="0"/>
              <a:t> me, </a:t>
            </a:r>
            <a:r>
              <a:rPr lang="pt-BR" dirty="0" err="1"/>
              <a:t>please</a:t>
            </a:r>
            <a:r>
              <a:rPr lang="pt-BR" dirty="0"/>
              <a:t> </a:t>
            </a:r>
            <a:r>
              <a:rPr lang="pt-BR" dirty="0" err="1"/>
              <a:t>let’s</a:t>
            </a:r>
            <a:r>
              <a:rPr lang="pt-BR" dirty="0"/>
              <a:t> </a:t>
            </a:r>
            <a:r>
              <a:rPr lang="pt-BR" dirty="0" err="1"/>
              <a:t>connect</a:t>
            </a:r>
            <a:r>
              <a:rPr lang="pt-BR" dirty="0"/>
              <a:t>! I </a:t>
            </a:r>
            <a:r>
              <a:rPr lang="pt-BR" dirty="0" err="1"/>
              <a:t>am</a:t>
            </a:r>
            <a:r>
              <a:rPr lang="pt-BR" dirty="0"/>
              <a:t> in </a:t>
            </a:r>
            <a:r>
              <a:rPr lang="pt-BR" dirty="0" err="1"/>
              <a:t>several</a:t>
            </a:r>
            <a:r>
              <a:rPr lang="pt-BR" dirty="0"/>
              <a:t> social medias, </a:t>
            </a:r>
            <a:r>
              <a:rPr lang="pt-BR" dirty="0" err="1"/>
              <a:t>specially</a:t>
            </a:r>
            <a:r>
              <a:rPr lang="pt-BR" dirty="0"/>
              <a:t> </a:t>
            </a:r>
            <a:r>
              <a:rPr lang="pt-BR" dirty="0" err="1"/>
              <a:t>on</a:t>
            </a:r>
            <a:r>
              <a:rPr lang="pt-BR" dirty="0"/>
              <a:t> </a:t>
            </a:r>
            <a:r>
              <a:rPr lang="pt-BR" dirty="0" err="1"/>
              <a:t>Twitter</a:t>
            </a:r>
            <a:r>
              <a:rPr lang="pt-BR" dirty="0"/>
              <a:t> </a:t>
            </a:r>
            <a:r>
              <a:rPr lang="pt-BR" dirty="0" err="1"/>
              <a:t>and</a:t>
            </a:r>
            <a:r>
              <a:rPr lang="pt-BR" dirty="0"/>
              <a:t> </a:t>
            </a:r>
            <a:r>
              <a:rPr lang="pt-BR" dirty="0" err="1"/>
              <a:t>making</a:t>
            </a:r>
            <a:r>
              <a:rPr lang="pt-BR" dirty="0"/>
              <a:t> some </a:t>
            </a:r>
            <a:r>
              <a:rPr lang="pt-BR" dirty="0" err="1"/>
              <a:t>live</a:t>
            </a:r>
            <a:r>
              <a:rPr lang="pt-BR" dirty="0"/>
              <a:t> </a:t>
            </a:r>
            <a:r>
              <a:rPr lang="pt-BR" dirty="0" err="1"/>
              <a:t>coding</a:t>
            </a:r>
            <a:r>
              <a:rPr lang="pt-BR" dirty="0"/>
              <a:t> </a:t>
            </a:r>
            <a:r>
              <a:rPr lang="pt-BR" dirty="0" err="1"/>
              <a:t>on</a:t>
            </a:r>
            <a:r>
              <a:rPr lang="pt-BR" dirty="0"/>
              <a:t> </a:t>
            </a:r>
            <a:r>
              <a:rPr lang="pt-BR" dirty="0" err="1"/>
              <a:t>Twitch</a:t>
            </a:r>
            <a:r>
              <a:rPr lang="pt-BR" dirty="0"/>
              <a:t>.</a:t>
            </a:r>
          </a:p>
          <a:p>
            <a:r>
              <a:rPr lang="pt-BR" dirty="0" err="1"/>
              <a:t>So</a:t>
            </a:r>
            <a:r>
              <a:rPr lang="pt-BR" dirty="0"/>
              <a:t>... </a:t>
            </a:r>
            <a:r>
              <a:rPr lang="pt-BR" dirty="0" err="1"/>
              <a:t>If</a:t>
            </a:r>
            <a:r>
              <a:rPr lang="pt-BR" dirty="0"/>
              <a:t> </a:t>
            </a:r>
            <a:r>
              <a:rPr lang="pt-BR" dirty="0" err="1"/>
              <a:t>you</a:t>
            </a:r>
            <a:r>
              <a:rPr lang="pt-BR" dirty="0"/>
              <a:t> </a:t>
            </a:r>
            <a:r>
              <a:rPr lang="pt-BR" dirty="0" err="1"/>
              <a:t>want</a:t>
            </a:r>
            <a:r>
              <a:rPr lang="pt-BR" dirty="0"/>
              <a:t> </a:t>
            </a:r>
            <a:r>
              <a:rPr lang="pt-BR" dirty="0" err="1"/>
              <a:t>to</a:t>
            </a:r>
            <a:r>
              <a:rPr lang="pt-BR" dirty="0"/>
              <a:t> </a:t>
            </a:r>
            <a:r>
              <a:rPr lang="pt-BR" dirty="0" err="1"/>
              <a:t>know</a:t>
            </a:r>
            <a:r>
              <a:rPr lang="pt-BR" dirty="0"/>
              <a:t> more </a:t>
            </a:r>
            <a:r>
              <a:rPr lang="pt-BR" dirty="0" err="1"/>
              <a:t>updates</a:t>
            </a:r>
            <a:r>
              <a:rPr lang="pt-BR" dirty="0"/>
              <a:t> </a:t>
            </a:r>
            <a:r>
              <a:rPr lang="pt-BR" dirty="0" err="1"/>
              <a:t>about</a:t>
            </a:r>
            <a:r>
              <a:rPr lang="pt-BR" dirty="0"/>
              <a:t> some </a:t>
            </a:r>
            <a:r>
              <a:rPr lang="pt-BR" dirty="0" err="1"/>
              <a:t>updates</a:t>
            </a:r>
            <a:r>
              <a:rPr lang="pt-BR" dirty="0"/>
              <a:t> </a:t>
            </a:r>
            <a:r>
              <a:rPr lang="pt-BR" dirty="0" err="1"/>
              <a:t>about</a:t>
            </a:r>
            <a:r>
              <a:rPr lang="pt-BR" dirty="0"/>
              <a:t> </a:t>
            </a:r>
            <a:r>
              <a:rPr lang="pt-BR" dirty="0" err="1"/>
              <a:t>technology</a:t>
            </a:r>
            <a:r>
              <a:rPr lang="pt-BR" dirty="0"/>
              <a:t> </a:t>
            </a:r>
            <a:r>
              <a:rPr lang="pt-BR" dirty="0" err="1"/>
              <a:t>and</a:t>
            </a:r>
            <a:r>
              <a:rPr lang="pt-BR" dirty="0"/>
              <a:t> </a:t>
            </a:r>
            <a:r>
              <a:rPr lang="pt-BR" dirty="0" err="1"/>
              <a:t>keep</a:t>
            </a:r>
            <a:r>
              <a:rPr lang="pt-BR" dirty="0"/>
              <a:t> in </a:t>
            </a:r>
            <a:r>
              <a:rPr lang="pt-BR" dirty="0" err="1"/>
              <a:t>touch</a:t>
            </a:r>
            <a:r>
              <a:rPr lang="pt-BR" dirty="0"/>
              <a:t> </a:t>
            </a:r>
            <a:r>
              <a:rPr lang="pt-BR" dirty="0" err="1"/>
              <a:t>with</a:t>
            </a:r>
            <a:r>
              <a:rPr lang="pt-BR" dirty="0"/>
              <a:t> me, </a:t>
            </a:r>
            <a:r>
              <a:rPr lang="pt-BR" dirty="0" err="1"/>
              <a:t>follow</a:t>
            </a:r>
            <a:r>
              <a:rPr lang="pt-BR" dirty="0"/>
              <a:t> me </a:t>
            </a:r>
            <a:r>
              <a:rPr lang="pt-BR" dirty="0" err="1"/>
              <a:t>on</a:t>
            </a:r>
            <a:r>
              <a:rPr lang="pt-BR" dirty="0"/>
              <a:t> </a:t>
            </a:r>
            <a:r>
              <a:rPr lang="pt-BR" dirty="0" err="1"/>
              <a:t>Twitter</a:t>
            </a:r>
            <a:r>
              <a:rPr lang="pt-BR" dirty="0"/>
              <a:t>.</a:t>
            </a:r>
          </a:p>
          <a:p>
            <a:r>
              <a:rPr lang="pt-BR" dirty="0" err="1"/>
              <a:t>And</a:t>
            </a:r>
            <a:r>
              <a:rPr lang="pt-BR" dirty="0"/>
              <a:t> </a:t>
            </a:r>
            <a:r>
              <a:rPr lang="pt-BR" dirty="0" err="1"/>
              <a:t>below</a:t>
            </a:r>
            <a:r>
              <a:rPr lang="pt-BR" dirty="0"/>
              <a:t>, </a:t>
            </a:r>
            <a:r>
              <a:rPr lang="pt-BR" dirty="0" err="1"/>
              <a:t>has</a:t>
            </a:r>
            <a:r>
              <a:rPr lang="pt-BR" dirty="0"/>
              <a:t> a link </a:t>
            </a:r>
            <a:r>
              <a:rPr lang="pt-BR" dirty="0" err="1"/>
              <a:t>to</a:t>
            </a:r>
            <a:r>
              <a:rPr lang="pt-BR" dirty="0"/>
              <a:t> </a:t>
            </a:r>
            <a:r>
              <a:rPr lang="pt-BR" dirty="0" err="1"/>
              <a:t>the</a:t>
            </a:r>
            <a:r>
              <a:rPr lang="pt-BR" dirty="0"/>
              <a:t> </a:t>
            </a:r>
            <a:r>
              <a:rPr lang="pt-BR" dirty="0" err="1"/>
              <a:t>GitHub</a:t>
            </a:r>
            <a:r>
              <a:rPr lang="pt-BR" dirty="0"/>
              <a:t> </a:t>
            </a:r>
            <a:r>
              <a:rPr lang="pt-BR" dirty="0" err="1"/>
              <a:t>repository</a:t>
            </a:r>
            <a:r>
              <a:rPr lang="pt-BR" dirty="0"/>
              <a:t> </a:t>
            </a:r>
            <a:r>
              <a:rPr lang="pt-BR" dirty="0" err="1"/>
              <a:t>with</a:t>
            </a:r>
            <a:r>
              <a:rPr lang="pt-BR" dirty="0"/>
              <a:t> </a:t>
            </a:r>
            <a:r>
              <a:rPr lang="pt-BR" dirty="0" err="1"/>
              <a:t>the</a:t>
            </a:r>
            <a:r>
              <a:rPr lang="pt-BR" dirty="0"/>
              <a:t> demos </a:t>
            </a:r>
            <a:r>
              <a:rPr lang="pt-BR" dirty="0" err="1"/>
              <a:t>and</a:t>
            </a:r>
            <a:r>
              <a:rPr lang="pt-BR" dirty="0"/>
              <a:t> some importante </a:t>
            </a:r>
            <a:r>
              <a:rPr lang="pt-BR" dirty="0" err="1"/>
              <a:t>resources</a:t>
            </a:r>
            <a:r>
              <a:rPr lang="pt-BR" baseline="0" dirty="0"/>
              <a:t> </a:t>
            </a:r>
            <a:r>
              <a:rPr lang="pt-BR" baseline="0" dirty="0" err="1"/>
              <a:t>and</a:t>
            </a:r>
            <a:r>
              <a:rPr lang="pt-BR" baseline="0" dirty="0"/>
              <a:t> links!</a:t>
            </a:r>
            <a:endParaRPr lang="pt-BR" dirty="0"/>
          </a:p>
        </p:txBody>
      </p:sp>
      <p:sp>
        <p:nvSpPr>
          <p:cNvPr id="4" name="Espaço Reservado para Cabeçalho 3"/>
          <p:cNvSpPr>
            <a:spLocks noGrp="1"/>
          </p:cNvSpPr>
          <p:nvPr>
            <p:ph type="hdr" sz="quarter" idx="10"/>
          </p:nvPr>
        </p:nvSpPr>
        <p:spPr/>
        <p:txBody>
          <a:bodyPr/>
          <a:lstStyle/>
          <a:p>
            <a:endParaRPr lang="en-US"/>
          </a:p>
        </p:txBody>
      </p:sp>
      <p:sp>
        <p:nvSpPr>
          <p:cNvPr id="5" name="Espaço Reservado para Rodapé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ço Reservado para Data 5"/>
          <p:cNvSpPr>
            <a:spLocks noGrp="1"/>
          </p:cNvSpPr>
          <p:nvPr>
            <p:ph type="dt" idx="12"/>
          </p:nvPr>
        </p:nvSpPr>
        <p:spPr/>
        <p:txBody>
          <a:bodyPr/>
          <a:lstStyle/>
          <a:p>
            <a:fld id="{D18B56EA-E28F-4F92-9F16-7A6F2501B303}" type="datetime8">
              <a:rPr lang="en-US" smtClean="0"/>
              <a:t>7/23/2024 4:28 AM</a:t>
            </a:fld>
            <a:endParaRPr lang="en-US"/>
          </a:p>
        </p:txBody>
      </p:sp>
      <p:sp>
        <p:nvSpPr>
          <p:cNvPr id="7" name="Espaço Reservado para Número de Slide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888568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D18B56EA-E28F-4F92-9F16-7A6F2501B303}" type="datetime8">
              <a:rPr lang="en-US" smtClean="0"/>
              <a:t>7/23/2024 4:25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81965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333333"/>
                </a:solidFill>
                <a:effectLst/>
              </a:rPr>
              <a:t>Well, first of all, it's extremely important that you understand this acronym: RAG! Has anyone here heard of it? (wait for the audience to respond) No problem! Let's understand it a bit here!</a:t>
            </a:r>
          </a:p>
          <a:p>
            <a:r>
              <a:rPr lang="en-US" b="0" dirty="0">
                <a:solidFill>
                  <a:srgbClr val="333333"/>
                </a:solidFill>
                <a:effectLst/>
              </a:rPr>
              <a:t>Retrieval Augmented Generation</a:t>
            </a:r>
          </a:p>
          <a:p>
            <a:endParaRPr lang="en-US" b="0" dirty="0">
              <a:solidFill>
                <a:srgbClr val="333333"/>
              </a:solidFill>
              <a:effectLst/>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7/23/2024 4:25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603387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gn="l"/>
            <a:r>
              <a:rPr lang="en-US" b="0" i="0" dirty="0">
                <a:solidFill>
                  <a:srgbClr val="24292F"/>
                </a:solidFill>
                <a:effectLst/>
                <a:latin typeface="-apple-system"/>
              </a:rPr>
              <a:t>Retrieval Augmented Generation is an architecture that integrates the retrieval of external information into the process of generating responses by Large Language Models (LLMs). </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What does it do? It will search a given database in addition to its pre-trained knowledge base, thus significantly improving the accuracy and relevance of the answers generated.</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The RAG architecture, when applied in the business context, offers a method for focusing generative artificial intelligence (AI) exclusively on content that is relevant to the company. This means that AI can be targeted to work with specific information, such as documents, vectorized images and other types of business data. For this to work, it is essential to have AI models that are able to understand and process these specific types of content. </a:t>
            </a:r>
          </a:p>
          <a:p>
            <a:pPr algn="l"/>
            <a:endParaRPr lang="en-US" b="0" i="0" dirty="0">
              <a:solidFill>
                <a:srgbClr val="24292F"/>
              </a:solidFill>
              <a:effectLst/>
              <a:latin typeface="-apple-system"/>
            </a:endParaRPr>
          </a:p>
          <a:p>
            <a:pPr algn="l"/>
            <a:r>
              <a:rPr lang="en-US" b="0" i="0" dirty="0">
                <a:solidFill>
                  <a:srgbClr val="24292F"/>
                </a:solidFill>
                <a:effectLst/>
                <a:latin typeface="-apple-system"/>
              </a:rPr>
              <a:t>Put simply, RAG architecture allows companies to use AI to analyze and generate information from their specific data, such as texts and images related to their business, in a controlled and targeted way.</a:t>
            </a:r>
          </a:p>
          <a:p>
            <a:pPr algn="l"/>
            <a:endParaRPr lang="en-US" b="0" i="0" dirty="0">
              <a:solidFill>
                <a:srgbClr val="24292F"/>
              </a:solidFill>
              <a:effectLst/>
              <a:latin typeface="-apple-system"/>
            </a:endParaRPr>
          </a:p>
          <a:p>
            <a:pPr algn="l"/>
            <a:endParaRPr lang="en-US" b="0" i="0" dirty="0">
              <a:solidFill>
                <a:srgbClr val="24292F"/>
              </a:solidFill>
              <a:effectLst/>
              <a:latin typeface="-apple-system"/>
            </a:endParaRPr>
          </a:p>
          <a:p>
            <a:pPr algn="l"/>
            <a:endParaRPr lang="en-US" b="0" i="0" dirty="0">
              <a:solidFill>
                <a:srgbClr val="24292F"/>
              </a:solidFill>
              <a:effectLst/>
              <a:latin typeface="-apple-system"/>
            </a:endParaRPr>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7/23/2024 4:25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3</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661954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pPr algn="l"/>
            <a:r>
              <a:rPr lang="en-US" b="0" i="0" dirty="0">
                <a:solidFill>
                  <a:srgbClr val="24292F"/>
                </a:solidFill>
                <a:effectLst/>
                <a:latin typeface="-apple-system"/>
              </a:rPr>
              <a:t>Simply put, the RAG architecture allows companies to use AI to analyze and generate information from their specific data, such as text and images related to their business, in a controlled and targeted way.</a:t>
            </a:r>
            <a:endParaRPr lang="pt-BR" b="0" i="0" dirty="0">
              <a:solidFill>
                <a:srgbClr val="161616"/>
              </a:solidFill>
              <a:effectLst/>
              <a:latin typeface="Segoe UI" panose="020B0502040204020203" pitchFamily="34" charset="0"/>
            </a:endParaRPr>
          </a:p>
          <a:p>
            <a:pPr algn="l"/>
            <a:endParaRPr lang="pt-BR" b="0" i="0" dirty="0">
              <a:solidFill>
                <a:srgbClr val="161616"/>
              </a:solidFill>
              <a:effectLst/>
              <a:latin typeface="Segoe UI" panose="020B0502040204020203" pitchFamily="34" charset="0"/>
            </a:endParaRPr>
          </a:p>
          <a:p>
            <a:pPr algn="l"/>
            <a:endParaRPr lang="pt-BR" b="0" i="0" dirty="0">
              <a:solidFill>
                <a:srgbClr val="24292F"/>
              </a:solidFill>
              <a:effectLst/>
              <a:latin typeface="-apple-system"/>
            </a:endParaRPr>
          </a:p>
          <a:p>
            <a:br>
              <a:rPr lang="pt-BR" dirty="0"/>
            </a:br>
            <a:endParaRPr lang="pt-BR" baseline="0"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7/23/2024 4:25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4</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1587451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fontScale="92500" lnSpcReduction="10000"/>
          </a:bodyPr>
          <a:lstStyle/>
          <a:p>
            <a:pPr algn="l"/>
            <a:r>
              <a:rPr lang="en-US" b="0" i="0" dirty="0">
                <a:solidFill>
                  <a:srgbClr val="24292F"/>
                </a:solidFill>
                <a:effectLst/>
                <a:latin typeface="-apple-system"/>
              </a:rPr>
              <a:t>Here we have a standard RAG architecture that should be implemented following this flow, which should contain:</a:t>
            </a:r>
          </a:p>
          <a:p>
            <a:pPr algn="l"/>
            <a:endParaRPr lang="pt-BR" b="0" i="0" dirty="0">
              <a:solidFill>
                <a:srgbClr val="24292F"/>
              </a:solidFill>
              <a:effectLst/>
              <a:latin typeface="-apple-system"/>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24292F"/>
                </a:solidFill>
                <a:effectLst/>
                <a:latin typeface="-apple-system"/>
              </a:rPr>
              <a:t>Indexing: The indexing process organizes data in a vector database in a way that makes it easily searchable. This is a critical step because it sets the stage for RAG to quickly access relevant information when responding to a query.
Mechanism: starts with the collection of documents, which are divided into smaller pieces by a splitter. Each piece of text is transformed into an embedding vector by complex algorithms. These vectors are stored in the database, allowing for efficient retrieval of similar information.</a:t>
            </a:r>
            <a:r>
              <a:rPr lang="pt-BR" b="0" i="0" dirty="0">
                <a:solidFill>
                  <a:srgbClr val="ECECEC"/>
                </a:solidFill>
                <a:effectLst/>
                <a:highlight>
                  <a:srgbClr val="212121"/>
                </a:highlight>
                <a:latin typeface="Söhne"/>
              </a:rPr>
              <a:t>	</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pt-BR" b="0" i="0" dirty="0">
              <a:solidFill>
                <a:srgbClr val="24292F"/>
              </a:solidFill>
              <a:effectLst/>
              <a:latin typeface="-apple-system"/>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24292F"/>
                </a:solidFill>
                <a:effectLst/>
                <a:latin typeface="-apple-system"/>
              </a:rPr>
              <a:t>Retrieval (Retrieval): Uses vector similarity techniques to find more relevant documents or passages to answer a query.
Mechanism: 
Sparse vector representations: These use keyword searches and are efficient, but may struggle with synonyms and semantic nuances. 
Dense vector embeddings: Employ language models to encode queries and passages into dense vectors, which are stored in vector databases and allow retrieval based on semantic similarity.
Hybrid search: Combines keyword and vector search techniques to leverage the strengths of both and improve the quality of results.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b="1" i="0" dirty="0">
              <a:solidFill>
                <a:srgbClr val="24292F"/>
              </a:solidFill>
              <a:effectLst/>
              <a:latin typeface="-apple-system"/>
            </a:endParaRP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pt-BR" b="0" i="0" dirty="0">
              <a:solidFill>
                <a:srgbClr val="24292F"/>
              </a:solidFill>
              <a:effectLst/>
              <a:latin typeface="-apple-system"/>
            </a:endParaRP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i="0" dirty="0">
                <a:solidFill>
                  <a:srgbClr val="24292F"/>
                </a:solidFill>
                <a:effectLst/>
                <a:latin typeface="-apple-system"/>
              </a:rPr>
              <a:t>Generation: With the most relevant passages retrieved, the generator's task is to produce a final response by synthesizing and expressing that information in natural language.
Engine: The generator, usually a model such as GPT, BART, or T5, utilizes both the query and the relevant documents identified by the retriever to generate its response.</a:t>
            </a:r>
            <a:endParaRPr lang="pt-BR" b="0" i="0" dirty="0">
              <a:solidFill>
                <a:srgbClr val="ECECEC"/>
              </a:solidFill>
              <a:effectLst/>
              <a:highlight>
                <a:srgbClr val="212121"/>
              </a:highlight>
              <a:latin typeface="Söhne"/>
            </a:endParaRPr>
          </a:p>
          <a:p>
            <a:pPr marL="217262" marR="0" lvl="1"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pt-BR" b="0" i="0" dirty="0">
              <a:solidFill>
                <a:srgbClr val="ECECEC"/>
              </a:solidFill>
              <a:effectLst/>
              <a:highlight>
                <a:srgbClr val="212121"/>
              </a:highlight>
              <a:latin typeface="Söhne"/>
            </a:endParaRPr>
          </a:p>
          <a:p>
            <a:pPr marL="217262" marR="0" lvl="1"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pt-BR" b="0" i="0" dirty="0">
                <a:solidFill>
                  <a:srgbClr val="ECECEC"/>
                </a:solidFill>
                <a:effectLst/>
                <a:highlight>
                  <a:srgbClr val="212121"/>
                </a:highlight>
                <a:latin typeface="Söhne"/>
              </a:rPr>
              <a:t>RAG é um tema extremamente importante e extensivo demais. Porém, se você aqui na audiência decidir desenvolver uma aplicação seguindo esse modelo, posso fornecer depois materiais e vídeos sobre o assunto!</a:t>
            </a:r>
            <a:br>
              <a:rPr lang="pt-BR" b="0" i="0" dirty="0">
                <a:solidFill>
                  <a:srgbClr val="ECECEC"/>
                </a:solidFill>
                <a:effectLst/>
                <a:highlight>
                  <a:srgbClr val="212121"/>
                </a:highlight>
                <a:latin typeface="Söhne"/>
              </a:rPr>
            </a:br>
            <a:endParaRPr lang="pt-BR" b="0" i="0" dirty="0">
              <a:solidFill>
                <a:srgbClr val="ECECEC"/>
              </a:solidFill>
              <a:effectLst/>
              <a:highlight>
                <a:srgbClr val="212121"/>
              </a:highlight>
              <a:latin typeface="Söhne"/>
            </a:endParaRPr>
          </a:p>
          <a:p>
            <a:pPr marL="217262" marR="0" lvl="1"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pt-BR" b="0" i="0" dirty="0">
                <a:solidFill>
                  <a:srgbClr val="ECECEC"/>
                </a:solidFill>
                <a:effectLst/>
                <a:highlight>
                  <a:srgbClr val="212121"/>
                </a:highlight>
                <a:latin typeface="Söhne"/>
              </a:rPr>
              <a:t>Falando em aplicação....</a:t>
            </a:r>
            <a:endParaRPr lang="pt-BR" b="0" i="0" dirty="0">
              <a:solidFill>
                <a:srgbClr val="161616"/>
              </a:solidFill>
              <a:effectLst/>
              <a:latin typeface="Segoe UI" panose="020B0502040204020203" pitchFamily="34" charset="0"/>
            </a:endParaRPr>
          </a:p>
          <a:p>
            <a:pPr algn="l"/>
            <a:endParaRPr lang="pt-BR" b="0" i="0" dirty="0">
              <a:solidFill>
                <a:srgbClr val="161616"/>
              </a:solidFill>
              <a:effectLst/>
              <a:latin typeface="Segoe UI" panose="020B0502040204020203" pitchFamily="34" charset="0"/>
            </a:endParaRPr>
          </a:p>
          <a:p>
            <a:pPr algn="l"/>
            <a:endParaRPr lang="pt-BR" b="0" i="0" dirty="0">
              <a:solidFill>
                <a:srgbClr val="161616"/>
              </a:solidFill>
              <a:effectLst/>
              <a:latin typeface="Segoe UI" panose="020B0502040204020203" pitchFamily="34" charset="0"/>
            </a:endParaRPr>
          </a:p>
          <a:p>
            <a:pPr algn="l"/>
            <a:endParaRPr lang="pt-BR" b="0" i="0" dirty="0">
              <a:solidFill>
                <a:srgbClr val="24292F"/>
              </a:solidFill>
              <a:effectLst/>
              <a:latin typeface="-apple-system"/>
            </a:endParaRPr>
          </a:p>
          <a:p>
            <a:br>
              <a:rPr lang="pt-BR" dirty="0"/>
            </a:br>
            <a:endParaRPr lang="pt-BR" baseline="0" dirty="0"/>
          </a:p>
        </p:txBody>
      </p:sp>
      <p:sp>
        <p:nvSpPr>
          <p:cNvPr id="4" name="Date Placeholder 3"/>
          <p:cNvSpPr>
            <a:spLocks noGrp="1"/>
          </p:cNvSpPr>
          <p:nvPr>
            <p:ph type="dt" idx="10"/>
          </p:nvPr>
        </p:nvSpPr>
        <p:spPr>
          <a:xfrm>
            <a:off x="3884613" y="0"/>
            <a:ext cx="2971800" cy="457200"/>
          </a:xfrm>
          <a:prstGeom prst="rect">
            <a:avLst/>
          </a:prstGeom>
        </p:spPr>
        <p:txBody>
          <a:bodyPr/>
          <a:lstStyle/>
          <a:p>
            <a:fld id="{685711C6-D783-4789-8082-9D34F2C4221D}" type="datetime8">
              <a:rPr lang="en-US" smtClean="0"/>
              <a:t>7/23/2024 4:25 AM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5</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endParaRPr lang="en-US"/>
          </a:p>
        </p:txBody>
      </p:sp>
    </p:spTree>
    <p:extLst>
      <p:ext uri="{BB962C8B-B14F-4D97-AF65-F5344CB8AC3E}">
        <p14:creationId xmlns:p14="http://schemas.microsoft.com/office/powerpoint/2010/main" val="42944213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0" dirty="0">
                <a:solidFill>
                  <a:srgbClr val="333333"/>
                </a:solidFill>
                <a:effectLst/>
              </a:rPr>
              <a:t>Agora, vamos falar um pouco mais sobre o LangChain.js!</a:t>
            </a:r>
          </a:p>
          <a:p>
            <a:r>
              <a:rPr lang="pt-BR" b="0" dirty="0">
                <a:solidFill>
                  <a:srgbClr val="333333"/>
                </a:solidFill>
                <a:effectLst/>
              </a:rPr>
              <a:t>Alguém aqui já ouviu falar sobre o LangChain.js? E, para que serve?</a:t>
            </a:r>
          </a:p>
          <a:p>
            <a:endParaRPr lang="pt-BR" b="0" dirty="0">
              <a:solidFill>
                <a:srgbClr val="333333"/>
              </a:solidFill>
              <a:effectLst/>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7/23/2024 4:25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395667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normAutofit/>
          </a:bodyPr>
          <a:lstStyle/>
          <a:p>
            <a:pPr algn="l"/>
            <a:r>
              <a:rPr lang="en-US" b="0" i="0" dirty="0">
                <a:solidFill>
                  <a:srgbClr val="D1D5DB"/>
                </a:solidFill>
                <a:effectLst/>
                <a:latin typeface="Söhne"/>
              </a:rPr>
              <a:t>LangChain.js is a framework for developing applications powered by language models. It enables applications that:</a:t>
            </a:r>
          </a:p>
          <a:p>
            <a:pPr algn="l"/>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Are context-aware : connect a language model to sources of context (prompt instructions, few-word examples, content to base their response on, etc.). </a:t>
            </a:r>
          </a:p>
          <a:p>
            <a:pPr algn="l"/>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Reason: rely on a language model to reason (about how to respond based on the context provided, what actions to take, etc.)</a:t>
            </a:r>
          </a:p>
          <a:p>
            <a:pPr algn="l"/>
            <a:endParaRPr lang="en-US" b="0" i="0" dirty="0">
              <a:solidFill>
                <a:srgbClr val="D1D5DB"/>
              </a:solidFill>
              <a:effectLst/>
              <a:latin typeface="Söhne"/>
            </a:endParaRPr>
          </a:p>
          <a:p>
            <a:pPr algn="l"/>
            <a:r>
              <a:rPr lang="en-US" b="0" i="0" dirty="0">
                <a:solidFill>
                  <a:srgbClr val="D1D5DB"/>
                </a:solidFill>
                <a:effectLst/>
                <a:latin typeface="Söhne"/>
              </a:rPr>
              <a:t>The main value propositions of </a:t>
            </a:r>
            <a:r>
              <a:rPr lang="en-US" b="0" i="0" dirty="0" err="1">
                <a:solidFill>
                  <a:srgbClr val="D1D5DB"/>
                </a:solidFill>
                <a:effectLst/>
                <a:latin typeface="Söhne"/>
              </a:rPr>
              <a:t>LangChain</a:t>
            </a:r>
            <a:r>
              <a:rPr lang="en-US" b="0" i="0" dirty="0">
                <a:solidFill>
                  <a:srgbClr val="D1D5DB"/>
                </a:solidFill>
                <a:effectLst/>
                <a:latin typeface="Söhne"/>
              </a:rPr>
              <a:t> packages are:</a:t>
            </a:r>
          </a:p>
          <a:p>
            <a:pPr algn="l"/>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1. </a:t>
            </a:r>
            <a:r>
              <a:rPr lang="en-US" b="1" i="0" dirty="0">
                <a:solidFill>
                  <a:srgbClr val="D1D5DB"/>
                </a:solidFill>
                <a:effectLst/>
                <a:latin typeface="Söhne"/>
              </a:rPr>
              <a:t>Components: </a:t>
            </a:r>
            <a:r>
              <a:rPr lang="en-US" b="0" i="0" dirty="0">
                <a:solidFill>
                  <a:srgbClr val="D1D5DB"/>
                </a:solidFill>
                <a:effectLst/>
                <a:latin typeface="Söhne"/>
              </a:rPr>
              <a:t>combinable tools and integrations for working with language models. The components are modular and easy to use, whether you are using the rest of the </a:t>
            </a:r>
            <a:r>
              <a:rPr lang="en-US" b="0" i="0" dirty="0" err="1">
                <a:solidFill>
                  <a:srgbClr val="D1D5DB"/>
                </a:solidFill>
                <a:effectLst/>
                <a:latin typeface="Söhne"/>
              </a:rPr>
              <a:t>LangChain</a:t>
            </a:r>
            <a:r>
              <a:rPr lang="en-US" b="0" i="0" dirty="0">
                <a:solidFill>
                  <a:srgbClr val="D1D5DB"/>
                </a:solidFill>
                <a:effectLst/>
                <a:latin typeface="Söhne"/>
              </a:rPr>
              <a:t> framework or not.</a:t>
            </a:r>
          </a:p>
          <a:p>
            <a:pPr algn="l"/>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2. Ready-to-use chains: integrated assemblies of components to perform higher-level tasks. Ready-to-use chains make it easy to get started. The components make it easy to customize existing chains and build new ones.</a:t>
            </a:r>
          </a:p>
          <a:p>
            <a:pPr algn="l"/>
            <a:endParaRPr lang="en-US" b="0" i="0" dirty="0">
              <a:solidFill>
                <a:srgbClr val="D1D5DB"/>
              </a:solidFill>
              <a:effectLst/>
              <a:latin typeface="Söhne"/>
            </a:endParaRPr>
          </a:p>
          <a:p>
            <a:pPr algn="l"/>
            <a:r>
              <a:rPr lang="en-US" b="0" i="0" dirty="0">
                <a:solidFill>
                  <a:srgbClr val="D1D5DB"/>
                </a:solidFill>
                <a:effectLst/>
                <a:latin typeface="Söhne"/>
              </a:rPr>
              <a:t>I recommend you take a look at the framework's official website!</a:t>
            </a: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Translated with DeepL.com (free version)</a:t>
            </a:r>
            <a:endParaRPr dirty="0"/>
          </a:p>
        </p:txBody>
      </p:sp>
      <p:sp>
        <p:nvSpPr>
          <p:cNvPr id="4" name="Slide Number Placeholder 3"/>
          <p:cNvSpPr>
            <a:spLocks noGrp="1"/>
          </p:cNvSpPr>
          <p:nvPr>
            <p:ph type="sldNum" sz="quarter" idx="10"/>
          </p:nvPr>
        </p:nvSpPr>
        <p:spPr/>
        <p:txBody>
          <a:bodyPr/>
          <a:lstStyle/>
          <a:p>
            <a:fld id="{6101C5E1-D8E9-464D-A93E-CE21651935A7}"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an example of an application that is making use of this architecture!</a:t>
            </a:r>
          </a:p>
          <a:p>
            <a:br>
              <a:rPr lang="en-US" dirty="0"/>
            </a:br>
            <a:br>
              <a:rPr lang="en-US" dirty="0"/>
            </a:br>
            <a:r>
              <a:rPr lang="en-US" dirty="0"/>
              <a:t>https://github.com/Azure-Samples/serverless-chat-langchainjs</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5E23CFC-C3E8-49B9-B877-0038CDCB9D88}" type="datetime8">
              <a:rPr lang="en-US" smtClean="0"/>
              <a:t>7/23/2024 4:25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097711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685800" y="1143000"/>
            <a:ext cx="5486400" cy="3086100"/>
          </a:xfrm>
        </p:spPr>
      </p:sp>
      <p:sp>
        <p:nvSpPr>
          <p:cNvPr id="3" name="Espaço Reservado para Anotações 2"/>
          <p:cNvSpPr>
            <a:spLocks noGrp="1"/>
          </p:cNvSpPr>
          <p:nvPr>
            <p:ph type="body" idx="1"/>
          </p:nvPr>
        </p:nvSpPr>
        <p:spPr/>
        <p:txBody>
          <a:bodyPr/>
          <a:lstStyle/>
          <a:p>
            <a:r>
              <a:rPr lang="en-US" dirty="0"/>
              <a:t>Before I show you the demo, just to show you the architecture of this project!</a:t>
            </a:r>
          </a:p>
          <a:p>
            <a:endParaRPr lang="en-US" dirty="0"/>
          </a:p>
          <a:p>
            <a:r>
              <a:rPr lang="en-US" dirty="0"/>
              <a:t>Note that it follows the same RAG pattern (where we have an indexer, retriever and a generation)</a:t>
            </a:r>
          </a:p>
          <a:p>
            <a:endParaRPr lang="en-US" dirty="0"/>
          </a:p>
          <a:p>
            <a:r>
              <a:rPr lang="en-US" dirty="0"/>
              <a:t>In this case, we're using a PDF file. This PDF contains data from a fictitious company called: Contoso Real Estate. What do we use for this project?</a:t>
            </a:r>
          </a:p>
          <a:p>
            <a:endParaRPr lang="en-US" dirty="0"/>
          </a:p>
          <a:p>
            <a:pPr marL="171450" indent="-171450">
              <a:buFont typeface="Arial" panose="020B0604020202020204" pitchFamily="34" charset="0"/>
              <a:buChar char="•"/>
            </a:pPr>
            <a:r>
              <a:rPr lang="en-US" b="1" dirty="0"/>
              <a:t>Azure OpenAI Service</a:t>
            </a:r>
          </a:p>
          <a:p>
            <a:pPr marL="171450" indent="-171450">
              <a:buFont typeface="Arial" panose="020B0604020202020204" pitchFamily="34" charset="0"/>
              <a:buChar char="•"/>
            </a:pPr>
            <a:r>
              <a:rPr lang="en-US" b="1" dirty="0"/>
              <a:t>Azure </a:t>
            </a:r>
            <a:r>
              <a:rPr lang="en-US" b="1" dirty="0" err="1"/>
              <a:t>CosmosDB</a:t>
            </a:r>
            <a:r>
              <a:rPr lang="en-US" b="1" dirty="0"/>
              <a:t> for MongoDB </a:t>
            </a:r>
            <a:r>
              <a:rPr lang="en-US" b="1" dirty="0" err="1"/>
              <a:t>vCore</a:t>
            </a:r>
            <a:r>
              <a:rPr lang="en-US" b="1" dirty="0"/>
              <a:t> for vector search</a:t>
            </a:r>
          </a:p>
          <a:p>
            <a:pPr marL="171450" indent="-171450">
              <a:buFont typeface="Arial" panose="020B0604020202020204" pitchFamily="34" charset="0"/>
              <a:buChar char="•"/>
            </a:pPr>
            <a:r>
              <a:rPr lang="en-US" b="1" dirty="0"/>
              <a:t>Azure Blob Storage</a:t>
            </a:r>
          </a:p>
          <a:p>
            <a:pPr marL="171450" indent="-171450">
              <a:buFont typeface="Arial" panose="020B0604020202020204" pitchFamily="34" charset="0"/>
              <a:buChar char="•"/>
            </a:pPr>
            <a:r>
              <a:rPr lang="en-US" b="1" dirty="0"/>
              <a:t>Azure Functions (Serverless API)</a:t>
            </a:r>
          </a:p>
          <a:p>
            <a:pPr marL="171450" indent="-171450">
              <a:buFont typeface="Arial" panose="020B0604020202020204" pitchFamily="34" charset="0"/>
              <a:buChar char="•"/>
            </a:pPr>
            <a:r>
              <a:rPr lang="en-US" b="1" dirty="0"/>
              <a:t>Web App we used Lit</a:t>
            </a:r>
          </a:p>
          <a:p>
            <a:pPr marL="171450" indent="-171450">
              <a:buFont typeface="Arial" panose="020B0604020202020204" pitchFamily="34" charset="0"/>
              <a:buChar char="•"/>
            </a:pPr>
            <a:r>
              <a:rPr lang="en-US" b="1" dirty="0"/>
              <a:t>TypeScript as the main language</a:t>
            </a:r>
          </a:p>
          <a:p>
            <a:endParaRPr lang="en-US" dirty="0"/>
          </a:p>
          <a:p>
            <a:endParaRPr lang="en-US" dirty="0"/>
          </a:p>
          <a:p>
            <a:r>
              <a:rPr lang="en-US" dirty="0"/>
              <a:t>Good.... Let's get to the demo now!</a:t>
            </a:r>
          </a:p>
          <a:p>
            <a:endParaRPr lang="en-US" dirty="0"/>
          </a:p>
          <a:p>
            <a:endParaRPr lang="en-US" dirty="0"/>
          </a:p>
          <a:p>
            <a:r>
              <a:rPr lang="en-US" dirty="0"/>
              <a:t>Translated with DeepL.com (free version)</a:t>
            </a:r>
            <a:endParaRPr lang="pt-BR" dirty="0"/>
          </a:p>
        </p:txBody>
      </p:sp>
      <p:sp>
        <p:nvSpPr>
          <p:cNvPr id="4" name="Espaço Reservado para Número de Slide 3"/>
          <p:cNvSpPr>
            <a:spLocks noGrp="1"/>
          </p:cNvSpPr>
          <p:nvPr>
            <p:ph type="sldNum" sz="quarter" idx="5"/>
          </p:nvPr>
        </p:nvSpPr>
        <p:spPr/>
        <p:txBody>
          <a:bodyPr/>
          <a:lstStyle/>
          <a:p>
            <a:fld id="{DA56DA5B-126F-4B4C-B005-F098F5D208EA}" type="slidenum">
              <a:rPr lang="pt-BR" smtClean="0"/>
              <a:t>9</a:t>
            </a:fld>
            <a:endParaRPr lang="pt-BR"/>
          </a:p>
        </p:txBody>
      </p:sp>
    </p:spTree>
    <p:extLst>
      <p:ext uri="{BB962C8B-B14F-4D97-AF65-F5344CB8AC3E}">
        <p14:creationId xmlns:p14="http://schemas.microsoft.com/office/powerpoint/2010/main" val="19219000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8047037" y="1287462"/>
            <a:ext cx="3856990" cy="4114800"/>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387674" y="1410315"/>
            <a:ext cx="4128796" cy="4128796"/>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914920" y="1363662"/>
            <a:ext cx="5209624" cy="440046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226273" y="1220592"/>
            <a:ext cx="5315009" cy="4495800"/>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350586" y="1344375"/>
            <a:ext cx="4201651" cy="4201651"/>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10333037" y="4868862"/>
            <a:ext cx="1563927" cy="1668463"/>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54560" y="1144706"/>
            <a:ext cx="9327356" cy="2435131"/>
          </a:xfrm>
        </p:spPr>
        <p:txBody>
          <a:bodyPr anchor="b"/>
          <a:lstStyle>
            <a:lvl1pPr algn="ctr">
              <a:defRPr sz="6119"/>
            </a:lvl1pPr>
          </a:lstStyle>
          <a:p>
            <a:r>
              <a:rPr lang="pt-BR"/>
              <a:t>Clique para editar o título mestre</a:t>
            </a:r>
          </a:p>
        </p:txBody>
      </p:sp>
      <p:sp>
        <p:nvSpPr>
          <p:cNvPr id="3" name="Subtítulo 2"/>
          <p:cNvSpPr>
            <a:spLocks noGrp="1"/>
          </p:cNvSpPr>
          <p:nvPr>
            <p:ph type="subTitle" idx="1"/>
          </p:nvPr>
        </p:nvSpPr>
        <p:spPr>
          <a:xfrm>
            <a:off x="1554560" y="3673745"/>
            <a:ext cx="9327356" cy="523733"/>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pt-BR"/>
              <a:t>Clique para editar o estilo do subtítulo mestre</a:t>
            </a:r>
          </a:p>
        </p:txBody>
      </p:sp>
      <p:sp>
        <p:nvSpPr>
          <p:cNvPr id="4" name="Espaço Reservado para Data 3"/>
          <p:cNvSpPr>
            <a:spLocks noGrp="1"/>
          </p:cNvSpPr>
          <p:nvPr>
            <p:ph type="dt" sz="half" idx="10"/>
          </p:nvPr>
        </p:nvSpPr>
        <p:spPr>
          <a:xfrm>
            <a:off x="855008" y="6482889"/>
            <a:ext cx="2798207" cy="372394"/>
          </a:xfrm>
          <a:prstGeom prst="rect">
            <a:avLst/>
          </a:prstGeom>
        </p:spPr>
        <p:txBody>
          <a:bodyPr/>
          <a:lstStyle/>
          <a:p>
            <a:fld id="{D089B2BC-A228-468F-9F1D-F2E495913A52}" type="datetimeFigureOut">
              <a:rPr lang="pt-BR" smtClean="0"/>
              <a:t>23/07/2024</a:t>
            </a:fld>
            <a:endParaRPr lang="pt-BR"/>
          </a:p>
        </p:txBody>
      </p:sp>
      <p:sp>
        <p:nvSpPr>
          <p:cNvPr id="5" name="Espaço Reservado para Rodapé 4"/>
          <p:cNvSpPr>
            <a:spLocks noGrp="1"/>
          </p:cNvSpPr>
          <p:nvPr>
            <p:ph type="ftr" sz="quarter" idx="11"/>
          </p:nvPr>
        </p:nvSpPr>
        <p:spPr>
          <a:xfrm>
            <a:off x="4119583" y="6482889"/>
            <a:ext cx="4197310" cy="372394"/>
          </a:xfrm>
          <a:prstGeom prst="rect">
            <a:avLst/>
          </a:prstGeom>
        </p:spPr>
        <p:txBody>
          <a:bodyPr/>
          <a:lstStyle/>
          <a:p>
            <a:endParaRPr lang="pt-BR"/>
          </a:p>
        </p:txBody>
      </p:sp>
      <p:sp>
        <p:nvSpPr>
          <p:cNvPr id="6" name="Espaço Reservado para Número de Slide 5"/>
          <p:cNvSpPr>
            <a:spLocks noGrp="1"/>
          </p:cNvSpPr>
          <p:nvPr>
            <p:ph type="sldNum" sz="quarter" idx="12"/>
          </p:nvPr>
        </p:nvSpPr>
        <p:spPr>
          <a:xfrm>
            <a:off x="8783260" y="6482889"/>
            <a:ext cx="2798207" cy="372394"/>
          </a:xfrm>
          <a:prstGeom prst="rect">
            <a:avLst/>
          </a:prstGeom>
        </p:spPr>
        <p:txBody>
          <a:bodyPr/>
          <a:lstStyle/>
          <a:p>
            <a:fld id="{107BC09A-2BD8-407A-91E6-5B558B40E43E}" type="slidenum">
              <a:rPr lang="pt-BR" smtClean="0"/>
              <a:t>‹#›</a:t>
            </a:fld>
            <a:endParaRPr lang="pt-BR"/>
          </a:p>
        </p:txBody>
      </p:sp>
    </p:spTree>
    <p:extLst>
      <p:ext uri="{BB962C8B-B14F-4D97-AF65-F5344CB8AC3E}">
        <p14:creationId xmlns:p14="http://schemas.microsoft.com/office/powerpoint/2010/main" val="20886819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_layout">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Subtitle">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2308324"/>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3480" y="-208004"/>
            <a:ext cx="585382" cy="160091"/>
          </a:xfrm>
          <a:prstGeom prst="rect">
            <a:avLst/>
          </a:prstGeom>
          <a:noFill/>
        </p:spPr>
        <p:txBody>
          <a:bodyPr wrap="none" lIns="0" tIns="0" rIns="0" bIns="0" rtlCol="0">
            <a:spAutoFit/>
          </a:bodyPr>
          <a:lstStyle>
            <a:defPPr>
              <a:defRPr lang="en-US"/>
            </a:defPPr>
          </a:lstStyle>
          <a:p>
            <a:pPr algn="l"/>
            <a:r>
              <a:rPr lang="en-US" sz="1020">
                <a:solidFill>
                  <a:srgbClr val="A3A3A3"/>
                </a:solidFill>
              </a:rPr>
              <a:t>ELT layout</a:t>
            </a:r>
          </a:p>
        </p:txBody>
      </p:sp>
    </p:spTree>
    <p:extLst>
      <p:ext uri="{BB962C8B-B14F-4D97-AF65-F5344CB8AC3E}">
        <p14:creationId xmlns:p14="http://schemas.microsoft.com/office/powerpoint/2010/main" val="11674888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23083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4">
            <a:extLst>
              <a:ext uri="{FF2B5EF4-FFF2-40B4-BE49-F238E27FC236}">
                <a16:creationId xmlns:a16="http://schemas.microsoft.com/office/drawing/2014/main" id="{CF7A83A2-F9ED-A64A-9D68-23B7C76BA438}"/>
              </a:ext>
            </a:extLst>
          </p:cNvPr>
          <p:cNvSpPr>
            <a:spLocks noGrp="1"/>
          </p:cNvSpPr>
          <p:nvPr>
            <p:ph type="body" sz="quarter" idx="12" hasCustomPrompt="1"/>
          </p:nvPr>
        </p:nvSpPr>
        <p:spPr>
          <a:xfrm>
            <a:off x="595915" y="6528224"/>
            <a:ext cx="4248092" cy="254237"/>
          </a:xfrm>
          <a:noFill/>
        </p:spPr>
        <p:txBody>
          <a:bodyPr wrap="square" lIns="0" tIns="0" rIns="0" bIns="0">
            <a:spAutoFit/>
          </a:bodyPr>
          <a:lstStyle>
            <a:lvl1pPr marL="0" indent="0">
              <a:spcBef>
                <a:spcPts val="0"/>
              </a:spcBef>
              <a:buNone/>
              <a:defRPr sz="1836"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err="1"/>
              <a:t>aka.ms</a:t>
            </a:r>
            <a:r>
              <a:rPr lang="en-US"/>
              <a:t>/app10</a:t>
            </a:r>
          </a:p>
        </p:txBody>
      </p:sp>
    </p:spTree>
    <p:extLst>
      <p:ext uri="{BB962C8B-B14F-4D97-AF65-F5344CB8AC3E}">
        <p14:creationId xmlns:p14="http://schemas.microsoft.com/office/powerpoint/2010/main" val="210274738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04507-4C9B-7FCA-AA37-C9AACC11B67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A87B213E-EAF4-32D6-5B9C-2DE162C282B7}"/>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1F89D27A-318B-54D5-555F-68803958F90E}"/>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5" name="Footer Placeholder 4">
            <a:extLst>
              <a:ext uri="{FF2B5EF4-FFF2-40B4-BE49-F238E27FC236}">
                <a16:creationId xmlns:a16="http://schemas.microsoft.com/office/drawing/2014/main" id="{361D4F8C-6155-ABB3-A500-20F224F4C7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8111B1-CADE-45E5-E466-003C6CB4294C}"/>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20932904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D9643-1570-4C3F-8013-4986F33F55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3CCD89-2CEE-6BEC-8DC2-72E28AEBE1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E896FF-B971-7FEB-21A4-AC3AA8FBB773}"/>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5" name="Footer Placeholder 4">
            <a:extLst>
              <a:ext uri="{FF2B5EF4-FFF2-40B4-BE49-F238E27FC236}">
                <a16:creationId xmlns:a16="http://schemas.microsoft.com/office/drawing/2014/main" id="{D4FEADF1-5EAE-A915-A1DE-5FE0D41A20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F7FF9-1A7C-480E-AC8F-1B0452E00856}"/>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19442007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B895-2EF2-65FA-49A8-DCB637C91535}"/>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51CCEF36-4F83-3E5B-7ECF-779AF6314BFA}"/>
              </a:ext>
            </a:extLst>
          </p:cNvPr>
          <p:cNvSpPr>
            <a:spLocks noGrp="1"/>
          </p:cNvSpPr>
          <p:nvPr>
            <p:ph type="body" idx="1"/>
          </p:nvPr>
        </p:nvSpPr>
        <p:spPr>
          <a:xfrm>
            <a:off x="848530" y="4680828"/>
            <a:ext cx="10726460" cy="1530052"/>
          </a:xfrm>
        </p:spPr>
        <p:txBody>
          <a:bodyPr/>
          <a:lstStyle>
            <a:lvl1pPr marL="0" indent="0">
              <a:buNone/>
              <a:defRPr sz="2448">
                <a:solidFill>
                  <a:schemeClr val="tx1">
                    <a:tint val="82000"/>
                  </a:schemeClr>
                </a:solidFill>
              </a:defRPr>
            </a:lvl1pPr>
            <a:lvl2pPr marL="466298" indent="0">
              <a:buNone/>
              <a:defRPr sz="2040">
                <a:solidFill>
                  <a:schemeClr val="tx1">
                    <a:tint val="82000"/>
                  </a:schemeClr>
                </a:solidFill>
              </a:defRPr>
            </a:lvl2pPr>
            <a:lvl3pPr marL="932597" indent="0">
              <a:buNone/>
              <a:defRPr sz="1836">
                <a:solidFill>
                  <a:schemeClr val="tx1">
                    <a:tint val="82000"/>
                  </a:schemeClr>
                </a:solidFill>
              </a:defRPr>
            </a:lvl3pPr>
            <a:lvl4pPr marL="1398895" indent="0">
              <a:buNone/>
              <a:defRPr sz="1632">
                <a:solidFill>
                  <a:schemeClr val="tx1">
                    <a:tint val="82000"/>
                  </a:schemeClr>
                </a:solidFill>
              </a:defRPr>
            </a:lvl4pPr>
            <a:lvl5pPr marL="1865193" indent="0">
              <a:buNone/>
              <a:defRPr sz="1632">
                <a:solidFill>
                  <a:schemeClr val="tx1">
                    <a:tint val="82000"/>
                  </a:schemeClr>
                </a:solidFill>
              </a:defRPr>
            </a:lvl5pPr>
            <a:lvl6pPr marL="2331491" indent="0">
              <a:buNone/>
              <a:defRPr sz="1632">
                <a:solidFill>
                  <a:schemeClr val="tx1">
                    <a:tint val="82000"/>
                  </a:schemeClr>
                </a:solidFill>
              </a:defRPr>
            </a:lvl6pPr>
            <a:lvl7pPr marL="2797790" indent="0">
              <a:buNone/>
              <a:defRPr sz="1632">
                <a:solidFill>
                  <a:schemeClr val="tx1">
                    <a:tint val="82000"/>
                  </a:schemeClr>
                </a:solidFill>
              </a:defRPr>
            </a:lvl7pPr>
            <a:lvl8pPr marL="3264088" indent="0">
              <a:buNone/>
              <a:defRPr sz="1632">
                <a:solidFill>
                  <a:schemeClr val="tx1">
                    <a:tint val="82000"/>
                  </a:schemeClr>
                </a:solidFill>
              </a:defRPr>
            </a:lvl8pPr>
            <a:lvl9pPr marL="3730386" indent="0">
              <a:buNone/>
              <a:defRPr sz="1632">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4DE797F-5FE6-04D9-04F7-61E3D3469840}"/>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5" name="Footer Placeholder 4">
            <a:extLst>
              <a:ext uri="{FF2B5EF4-FFF2-40B4-BE49-F238E27FC236}">
                <a16:creationId xmlns:a16="http://schemas.microsoft.com/office/drawing/2014/main" id="{A4B86C8D-826F-013B-FEB8-33BB788FF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08B927-F491-FADF-9D6A-67FB39CF123F}"/>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40436810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DBE72-28DD-28DD-96DD-161F7628A5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CE354C-1CC6-FBDC-F3D0-91B7DD9BF520}"/>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CC6D3A-4B16-87D4-3143-C9D3053EF08D}"/>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03D53C-F8E2-B4EB-1AA5-2C4131D31929}"/>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6" name="Footer Placeholder 5">
            <a:extLst>
              <a:ext uri="{FF2B5EF4-FFF2-40B4-BE49-F238E27FC236}">
                <a16:creationId xmlns:a16="http://schemas.microsoft.com/office/drawing/2014/main" id="{0D3B1135-53D9-64CA-359E-4BCD6A4D02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013E8-4443-D6E7-164B-416800C06232}"/>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30120791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49612-9151-7CFB-2490-3193D958BF16}"/>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F6440C-FED1-8C65-06A8-BBD5BB26090D}"/>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C52C12F6-CD67-FC4F-3BCD-510FE6D22AFD}"/>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2B3668-2BB2-5845-7460-0C888C113C8B}"/>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E1EB0F58-2FE9-7F47-F735-306B91F176A7}"/>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4955A3-7B61-9BFD-7BAA-B1690DBDAA38}"/>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8" name="Footer Placeholder 7">
            <a:extLst>
              <a:ext uri="{FF2B5EF4-FFF2-40B4-BE49-F238E27FC236}">
                <a16:creationId xmlns:a16="http://schemas.microsoft.com/office/drawing/2014/main" id="{DE77F9FE-8D15-6FD3-522A-59C3340B48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E1DCB9-0692-3C53-EFB5-76CB33FBA7A1}"/>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275053762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3C1F-136A-3C38-D247-3F334D72A61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8A60DA-4988-0CA5-5A71-F569824E5763}"/>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4" name="Footer Placeholder 3">
            <a:extLst>
              <a:ext uri="{FF2B5EF4-FFF2-40B4-BE49-F238E27FC236}">
                <a16:creationId xmlns:a16="http://schemas.microsoft.com/office/drawing/2014/main" id="{007BB96A-C397-5732-C6AA-A26F85B139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526BFB-EB34-64D5-3F4C-358C626AB812}"/>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42798912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C65F1-0DB3-4C2A-E3CD-99418CDA7030}"/>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3" name="Footer Placeholder 2">
            <a:extLst>
              <a:ext uri="{FF2B5EF4-FFF2-40B4-BE49-F238E27FC236}">
                <a16:creationId xmlns:a16="http://schemas.microsoft.com/office/drawing/2014/main" id="{10BF73E7-2235-13B1-1E84-E25000298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7599C6-3047-63A2-EC12-1DC86C46A3F7}"/>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254295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7DD7A-AF79-9824-D991-E590927FDDA2}"/>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FEAD9562-0724-05EA-0D50-A1A95FEBEA3C}"/>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7E259E2-9655-9709-CD11-C6C6255532C6}"/>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25356AE7-560F-46FB-8C97-40B46F22FA8A}"/>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6" name="Footer Placeholder 5">
            <a:extLst>
              <a:ext uri="{FF2B5EF4-FFF2-40B4-BE49-F238E27FC236}">
                <a16:creationId xmlns:a16="http://schemas.microsoft.com/office/drawing/2014/main" id="{458380C4-5925-B12B-DAAD-69C92F480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99E55C-D989-2FDA-B5F1-AFA04159081E}"/>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41482894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D9790-5E63-8BC8-B275-C4263CDFD709}"/>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3DFF7FAD-71F3-BE9F-5403-79A0F9460687}"/>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B0A47733-1F60-3B4E-48B4-47686C161779}"/>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121FC76C-CD39-CF59-0CD9-7BF78837073E}"/>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6" name="Footer Placeholder 5">
            <a:extLst>
              <a:ext uri="{FF2B5EF4-FFF2-40B4-BE49-F238E27FC236}">
                <a16:creationId xmlns:a16="http://schemas.microsoft.com/office/drawing/2014/main" id="{59CE89A1-665C-26BE-56DE-02D38307D7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EEC206-C4BB-B4FC-A134-DF2DA3FFE142}"/>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7988334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B5F97-D7F8-07F6-C566-F9A5974B70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ACCC06-917A-E01F-CA48-B1494EBD1D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E988D6-990E-4D5D-C00C-7496E93041CE}"/>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5" name="Footer Placeholder 4">
            <a:extLst>
              <a:ext uri="{FF2B5EF4-FFF2-40B4-BE49-F238E27FC236}">
                <a16:creationId xmlns:a16="http://schemas.microsoft.com/office/drawing/2014/main" id="{3D7ED483-3256-C390-4735-D5D18EDEF4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41E61D-D8B2-04E3-ADB2-AC5C3688B1C8}"/>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8137005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84447B-3311-116D-810E-6BF4FE6297F8}"/>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A101A8B-156A-664B-6DA4-E622454C085C}"/>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CE2ED7-06F2-87BC-C26D-DD0985AFCFC5}"/>
              </a:ext>
            </a:extLst>
          </p:cNvPr>
          <p:cNvSpPr>
            <a:spLocks noGrp="1"/>
          </p:cNvSpPr>
          <p:nvPr>
            <p:ph type="dt" sz="half" idx="10"/>
          </p:nvPr>
        </p:nvSpPr>
        <p:spPr/>
        <p:txBody>
          <a:bodyPr/>
          <a:lstStyle/>
          <a:p>
            <a:fld id="{7D9276D9-4186-445B-9E51-C4A8AADD7257}" type="datetimeFigureOut">
              <a:rPr lang="en-US" smtClean="0"/>
              <a:t>7/23/2024</a:t>
            </a:fld>
            <a:endParaRPr lang="en-US"/>
          </a:p>
        </p:txBody>
      </p:sp>
      <p:sp>
        <p:nvSpPr>
          <p:cNvPr id="5" name="Footer Placeholder 4">
            <a:extLst>
              <a:ext uri="{FF2B5EF4-FFF2-40B4-BE49-F238E27FC236}">
                <a16:creationId xmlns:a16="http://schemas.microsoft.com/office/drawing/2014/main" id="{4C001191-B11D-D25A-D5CB-677D3C663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001026-4846-13DE-9B9E-AEB329DF41B0}"/>
              </a:ext>
            </a:extLst>
          </p:cNvPr>
          <p:cNvSpPr>
            <a:spLocks noGrp="1"/>
          </p:cNvSpPr>
          <p:nvPr>
            <p:ph type="sldNum" sz="quarter" idx="12"/>
          </p:nvPr>
        </p:nvSpPr>
        <p:spPr/>
        <p:txBody>
          <a:bodyPr/>
          <a:lstStyle/>
          <a:p>
            <a:fld id="{FBD39E80-87C1-4A6D-B835-D65957B153EC}" type="slidenum">
              <a:rPr lang="en-US" smtClean="0"/>
              <a:t>‹#›</a:t>
            </a:fld>
            <a:endParaRPr lang="en-US"/>
          </a:p>
        </p:txBody>
      </p:sp>
    </p:spTree>
    <p:extLst>
      <p:ext uri="{BB962C8B-B14F-4D97-AF65-F5344CB8AC3E}">
        <p14:creationId xmlns:p14="http://schemas.microsoft.com/office/powerpoint/2010/main" val="2393826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a:stretch>
            <a:fillRect/>
          </a:stretch>
        </p:blipFill>
        <p:spPr>
          <a:xfrm>
            <a:off x="0" y="0"/>
            <a:ext cx="12436475" cy="6994525"/>
          </a:xfrm>
          <a:prstGeom prst="rect">
            <a:avLst/>
          </a:prstGeom>
        </p:spPr>
      </p:pic>
      <p:sp>
        <p:nvSpPr>
          <p:cNvPr id="9" name="Title 1"/>
          <p:cNvSpPr>
            <a:spLocks noGrp="1"/>
          </p:cNvSpPr>
          <p:nvPr>
            <p:ph type="title" hasCustomPrompt="1"/>
          </p:nvPr>
        </p:nvSpPr>
        <p:spPr bwMode="white">
          <a:xfrm>
            <a:off x="595915" y="1875351"/>
            <a:ext cx="4260743" cy="1133837"/>
          </a:xfrm>
          <a:noFill/>
        </p:spPr>
        <p:txBody>
          <a:bodyPr vert="horz" wrap="square" lIns="0" tIns="0" rIns="0" bIns="0" rtlCol="0" anchor="b" anchorCtr="0">
            <a:spAutoFit/>
          </a:bodyPr>
          <a:lstStyle>
            <a:lvl1pPr>
              <a:defRPr lang="en-US" sz="408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95915" y="3446345"/>
            <a:ext cx="4260743" cy="227498"/>
          </a:xfrm>
          <a:noFill/>
        </p:spPr>
        <p:txBody>
          <a:bodyPr wrap="square" lIns="0" tIns="0" rIns="0" bIns="0">
            <a:spAutoFit/>
          </a:bodyPr>
          <a:lstStyle>
            <a:lvl1pPr marL="0" indent="0">
              <a:spcBef>
                <a:spcPts val="0"/>
              </a:spcBef>
              <a:buNone/>
              <a:defRPr sz="1632"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579094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360855" y="1360388"/>
            <a:ext cx="4191381" cy="4191381"/>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256975" y="2105281"/>
            <a:ext cx="2656730" cy="2834312"/>
          </a:xfrm>
          <a:prstGeom prst="rect">
            <a:avLst/>
          </a:prstGeom>
        </p:spPr>
      </p:pic>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361237" y="1363662"/>
            <a:ext cx="4191000" cy="4191000"/>
          </a:xfrm>
          <a:prstGeom prst="rect">
            <a:avLst/>
          </a:prstGeom>
        </p:spPr>
      </p:pic>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218237" y="-1"/>
            <a:ext cx="6218238"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350586" y="1363662"/>
            <a:ext cx="4201651" cy="4182363"/>
          </a:xfrm>
          <a:prstGeom prst="rect">
            <a:avLst/>
          </a:prstGeom>
        </p:spPr>
      </p:pic>
      <p:sp>
        <p:nvSpPr>
          <p:cNvPr id="2" name="Title 1"/>
          <p:cNvSpPr>
            <a:spLocks noGrp="1"/>
          </p:cNvSpPr>
          <p:nvPr>
            <p:ph type="title" hasCustomPrompt="1"/>
          </p:nvPr>
        </p:nvSpPr>
        <p:spPr>
          <a:xfrm>
            <a:off x="274638" y="2125662"/>
            <a:ext cx="5638799" cy="1181862"/>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2.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5" r:id="rId20"/>
    <p:sldLayoutId id="2147484527" r:id="rId21"/>
    <p:sldLayoutId id="214748452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9B2E70-2EF0-E4C0-D55F-D185C5F31716}"/>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C58B02-52AB-DA58-35A5-CA72F422F1D7}"/>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38A-0985-570F-AEB5-D06F5535914B}"/>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82000"/>
                  </a:schemeClr>
                </a:solidFill>
              </a:defRPr>
            </a:lvl1pPr>
          </a:lstStyle>
          <a:p>
            <a:fld id="{7D9276D9-4186-445B-9E51-C4A8AADD7257}" type="datetimeFigureOut">
              <a:rPr lang="en-US" smtClean="0"/>
              <a:t>7/23/2024</a:t>
            </a:fld>
            <a:endParaRPr lang="en-US"/>
          </a:p>
        </p:txBody>
      </p:sp>
      <p:sp>
        <p:nvSpPr>
          <p:cNvPr id="5" name="Footer Placeholder 4">
            <a:extLst>
              <a:ext uri="{FF2B5EF4-FFF2-40B4-BE49-F238E27FC236}">
                <a16:creationId xmlns:a16="http://schemas.microsoft.com/office/drawing/2014/main" id="{76CEF208-3B6B-18B0-A6FF-6F4DEF09A8BA}"/>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B845B63-7D1A-3F89-D232-63404A884BC5}"/>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82000"/>
                  </a:schemeClr>
                </a:solidFill>
              </a:defRPr>
            </a:lvl1pPr>
          </a:lstStyle>
          <a:p>
            <a:fld id="{FBD39E80-87C1-4A6D-B835-D65957B153EC}" type="slidenum">
              <a:rPr lang="en-US" smtClean="0"/>
              <a:t>‹#›</a:t>
            </a:fld>
            <a:endParaRPr lang="en-US"/>
          </a:p>
        </p:txBody>
      </p:sp>
    </p:spTree>
    <p:extLst>
      <p:ext uri="{BB962C8B-B14F-4D97-AF65-F5344CB8AC3E}">
        <p14:creationId xmlns:p14="http://schemas.microsoft.com/office/powerpoint/2010/main" val="1137710776"/>
      </p:ext>
    </p:extLst>
  </p:cSld>
  <p:clrMap bg1="lt1" tx1="dk1" bg2="lt2" tx2="dk2" accent1="accent1" accent2="accent2" accent3="accent3" accent4="accent4" accent5="accent5" accent6="accent6" hlink="hlink" folHlink="folHlink"/>
  <p:sldLayoutIdLst>
    <p:sldLayoutId id="2147484530" r:id="rId1"/>
    <p:sldLayoutId id="2147484531" r:id="rId2"/>
    <p:sldLayoutId id="2147484532" r:id="rId3"/>
    <p:sldLayoutId id="2147484533" r:id="rId4"/>
    <p:sldLayoutId id="2147484534" r:id="rId5"/>
    <p:sldLayoutId id="2147484535" r:id="rId6"/>
    <p:sldLayoutId id="2147484536" r:id="rId7"/>
    <p:sldLayoutId id="2147484537" r:id="rId8"/>
    <p:sldLayoutId id="2147484538" r:id="rId9"/>
    <p:sldLayoutId id="2147484539" r:id="rId10"/>
    <p:sldLayoutId id="2147484540" r:id="rId11"/>
    <p:sldLayoutId id="2147484541"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KE"/>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hyperlink" Target="https://aka.ms/ws/openai-ra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0.xml"/><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learn.microsoft.com/en-us/azure/search/retrieval-augmented-generation-overview"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hyperlink" Target="https://docs.google.com/presentation/d/1C9IaAwHoWcc4RSTqo-pCoN3h0nCgqV2JEYZUJunv_9Q/edit#slide=id.g26685277936_0_284"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1.xml"/><Relationship Id="rId4" Type="http://schemas.openxmlformats.org/officeDocument/2006/relationships/hyperlink" Target="https://www.langchain.co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317" y="2180951"/>
            <a:ext cx="8075669" cy="1828786"/>
          </a:xfrm>
        </p:spPr>
        <p:txBody>
          <a:bodyPr/>
          <a:lstStyle/>
          <a:p>
            <a:r>
              <a:rPr lang="en-US" sz="4400" dirty="0"/>
              <a:t>Build Intelligent Applications with JavaScript: Integrating RAG, Azure OpenAI, and LangChain.js</a:t>
            </a:r>
            <a:endParaRPr lang="pt-BR" sz="4400" dirty="0"/>
          </a:p>
        </p:txBody>
      </p:sp>
      <p:sp>
        <p:nvSpPr>
          <p:cNvPr id="6" name="Text Placeholder 4"/>
          <p:cNvSpPr>
            <a:spLocks noGrp="1"/>
          </p:cNvSpPr>
          <p:nvPr>
            <p:ph type="body" sz="quarter" idx="12"/>
          </p:nvPr>
        </p:nvSpPr>
        <p:spPr>
          <a:xfrm>
            <a:off x="214955" y="4536312"/>
            <a:ext cx="7315137" cy="944018"/>
          </a:xfrm>
        </p:spPr>
        <p:txBody>
          <a:bodyPr vert="horz" wrap="square" lIns="164592" tIns="109728" rIns="164592" bIns="109728" rtlCol="0" anchor="t">
            <a:noAutofit/>
          </a:bodyPr>
          <a:lstStyle/>
          <a:p>
            <a:r>
              <a:rPr lang="en-US" dirty="0">
                <a:gradFill>
                  <a:gsLst>
                    <a:gs pos="0">
                      <a:srgbClr val="FFFFFF"/>
                    </a:gs>
                    <a:gs pos="91000">
                      <a:srgbClr val="FFFFFF"/>
                    </a:gs>
                  </a:gsLst>
                  <a:lin ang="5400000" scaled="0"/>
                </a:gradFill>
              </a:rPr>
              <a:t>Speaker Name</a:t>
            </a:r>
            <a:endParaRPr lang="en-US" dirty="0">
              <a:solidFill>
                <a:schemeClr val="tx1"/>
              </a:solidFill>
            </a:endParaRPr>
          </a:p>
          <a:p>
            <a:r>
              <a:rPr lang="en-US" sz="2000" i="1" dirty="0">
                <a:gradFill>
                  <a:gsLst>
                    <a:gs pos="0">
                      <a:srgbClr val="FFFFFF"/>
                    </a:gs>
                    <a:gs pos="91000">
                      <a:srgbClr val="FFFFFF"/>
                    </a:gs>
                  </a:gsLst>
                  <a:lin ang="5400000" scaled="0"/>
                </a:gradFill>
              </a:rPr>
              <a:t>Role</a:t>
            </a:r>
            <a:endParaRPr lang="en-US" sz="2000" i="1" dirty="0">
              <a:gradFill>
                <a:gsLst>
                  <a:gs pos="0">
                    <a:srgbClr val="FFFFFF"/>
                  </a:gs>
                  <a:gs pos="91000">
                    <a:srgbClr val="FFFFFF"/>
                  </a:gs>
                </a:gsLst>
                <a:lin ang="5400000" scaled="0"/>
              </a:gradFill>
              <a:cs typeface="Segoe UI Semilight"/>
            </a:endParaRP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286" y="5485481"/>
            <a:ext cx="430823" cy="430823"/>
          </a:xfrm>
          <a:prstGeom prst="rect">
            <a:avLst/>
          </a:prstGeom>
        </p:spPr>
      </p:pic>
      <p:sp>
        <p:nvSpPr>
          <p:cNvPr id="8" name="CaixaDeTexto 7"/>
          <p:cNvSpPr txBox="1"/>
          <p:nvPr/>
        </p:nvSpPr>
        <p:spPr>
          <a:xfrm>
            <a:off x="630322" y="5430341"/>
            <a:ext cx="2451160" cy="572464"/>
          </a:xfrm>
          <a:prstGeom prst="rect">
            <a:avLst/>
          </a:prstGeom>
          <a:noFill/>
        </p:spPr>
        <p:txBody>
          <a:bodyPr wrap="square" lIns="182880" tIns="146304" rIns="182880" bIns="146304" rtlCol="0" anchor="t">
            <a:spAutoFit/>
          </a:bodyPr>
          <a:lstStyle/>
          <a:p>
            <a:pPr>
              <a:lnSpc>
                <a:spcPct val="90000"/>
              </a:lnSpc>
              <a:spcAft>
                <a:spcPts val="600"/>
              </a:spcAft>
            </a:pPr>
            <a:r>
              <a:rPr lang="pt-BR" sz="2000" dirty="0">
                <a:gradFill>
                  <a:gsLst>
                    <a:gs pos="2917">
                      <a:schemeClr val="tx1"/>
                    </a:gs>
                    <a:gs pos="30000">
                      <a:schemeClr val="tx1"/>
                    </a:gs>
                  </a:gsLst>
                  <a:lin ang="5400000" scaled="0"/>
                </a:gradFill>
              </a:rPr>
              <a:t>@Username</a:t>
            </a: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6D812A5-459B-43FB-9F63-4F48B57864AB}"/>
              </a:ext>
            </a:extLst>
          </p:cNvPr>
          <p:cNvSpPr>
            <a:spLocks noGrp="1"/>
          </p:cNvSpPr>
          <p:nvPr>
            <p:ph type="title"/>
          </p:nvPr>
        </p:nvSpPr>
        <p:spPr>
          <a:xfrm>
            <a:off x="221985" y="97146"/>
            <a:ext cx="11237870" cy="565027"/>
          </a:xfrm>
        </p:spPr>
        <p:txBody>
          <a:bodyPr/>
          <a:lstStyle/>
          <a:p>
            <a:r>
              <a:rPr lang="en-US" dirty="0">
                <a:solidFill>
                  <a:schemeClr val="bg1">
                    <a:lumMod val="50000"/>
                  </a:schemeClr>
                </a:solidFill>
              </a:rPr>
              <a:t>Go to the repository and give⭐</a:t>
            </a:r>
          </a:p>
        </p:txBody>
      </p:sp>
      <p:sp>
        <p:nvSpPr>
          <p:cNvPr id="2" name="Rectangle 1">
            <a:extLst>
              <a:ext uri="{FF2B5EF4-FFF2-40B4-BE49-F238E27FC236}">
                <a16:creationId xmlns:a16="http://schemas.microsoft.com/office/drawing/2014/main" id="{2E269F00-F86C-3F8D-9BCA-7B0BEE411DCD}"/>
              </a:ext>
            </a:extLst>
          </p:cNvPr>
          <p:cNvSpPr/>
          <p:nvPr/>
        </p:nvSpPr>
        <p:spPr bwMode="auto">
          <a:xfrm>
            <a:off x="1637448" y="5279924"/>
            <a:ext cx="4439314" cy="1296785"/>
          </a:xfrm>
          <a:prstGeom prst="rect">
            <a:avLst/>
          </a:prstGeom>
          <a:solidFill>
            <a:schemeClr val="accent3"/>
          </a:solidFill>
          <a:ln>
            <a:noFill/>
            <a:headEnd type="none" w="med" len="med"/>
            <a:tailEnd type="none" w="med" len="med"/>
          </a:ln>
          <a:effectLst>
            <a:outerShdw blurRad="114300" dist="228600" dir="3480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Box 3">
            <a:extLst>
              <a:ext uri="{FF2B5EF4-FFF2-40B4-BE49-F238E27FC236}">
                <a16:creationId xmlns:a16="http://schemas.microsoft.com/office/drawing/2014/main" id="{C0DE1163-59FD-1846-1B75-43454925E6FE}"/>
              </a:ext>
            </a:extLst>
          </p:cNvPr>
          <p:cNvSpPr txBox="1"/>
          <p:nvPr/>
        </p:nvSpPr>
        <p:spPr>
          <a:xfrm>
            <a:off x="1637448" y="5468377"/>
            <a:ext cx="4439313" cy="849463"/>
          </a:xfrm>
          <a:prstGeom prst="rect">
            <a:avLst/>
          </a:prstGeom>
          <a:noFill/>
        </p:spPr>
        <p:txBody>
          <a:bodyPr wrap="square" lIns="182880" tIns="146304" rIns="182880" bIns="146304" rtlCol="0">
            <a:spAutoFit/>
          </a:bodyPr>
          <a:lstStyle/>
          <a:p>
            <a:pPr algn="ctr">
              <a:lnSpc>
                <a:spcPct val="90000"/>
              </a:lnSpc>
              <a:spcAft>
                <a:spcPts val="600"/>
              </a:spcAft>
            </a:pPr>
            <a:r>
              <a:rPr lang="en-US" sz="2000" b="1" dirty="0"/>
              <a:t>https://github.com/Azure-Samples/serverless-chat-langchainjs</a:t>
            </a:r>
          </a:p>
        </p:txBody>
      </p:sp>
      <p:sp>
        <p:nvSpPr>
          <p:cNvPr id="11" name="Freeform 8">
            <a:extLst>
              <a:ext uri="{FF2B5EF4-FFF2-40B4-BE49-F238E27FC236}">
                <a16:creationId xmlns:a16="http://schemas.microsoft.com/office/drawing/2014/main" id="{D191CDB4-A363-0DF3-24F7-FEE1A53E01D2}"/>
              </a:ext>
            </a:extLst>
          </p:cNvPr>
          <p:cNvSpPr/>
          <p:nvPr/>
        </p:nvSpPr>
        <p:spPr>
          <a:xfrm>
            <a:off x="9685441" y="5474457"/>
            <a:ext cx="1113586" cy="907718"/>
          </a:xfrm>
          <a:custGeom>
            <a:avLst/>
            <a:gdLst/>
            <a:ahLst/>
            <a:cxnLst/>
            <a:rect l="l" t="t" r="r" b="b"/>
            <a:pathLst>
              <a:path w="976991" h="761930">
                <a:moveTo>
                  <a:pt x="0" y="0"/>
                </a:moveTo>
                <a:lnTo>
                  <a:pt x="976991" y="0"/>
                </a:lnTo>
                <a:lnTo>
                  <a:pt x="976991" y="761930"/>
                </a:lnTo>
                <a:lnTo>
                  <a:pt x="0" y="761930"/>
                </a:lnTo>
                <a:lnTo>
                  <a:pt x="0" y="0"/>
                </a:lnTo>
                <a:close/>
              </a:path>
            </a:pathLst>
          </a:custGeom>
          <a:blipFill>
            <a:blip r:embed="rId3"/>
            <a:stretch>
              <a:fillRect/>
            </a:stretch>
          </a:blipFill>
          <a:effectLst>
            <a:outerShdw blurRad="114300" dist="228600" dir="3480000" algn="ctr" rotWithShape="0">
              <a:schemeClr val="bg1">
                <a:alpha val="40000"/>
              </a:schemeClr>
            </a:outerShdw>
          </a:effectLst>
        </p:spPr>
        <p:txBody>
          <a:bodyPr/>
          <a:lstStyle/>
          <a:p>
            <a:endParaRPr lang="en-US"/>
          </a:p>
        </p:txBody>
      </p:sp>
      <p:sp>
        <p:nvSpPr>
          <p:cNvPr id="12" name="Freeform 7">
            <a:extLst>
              <a:ext uri="{FF2B5EF4-FFF2-40B4-BE49-F238E27FC236}">
                <a16:creationId xmlns:a16="http://schemas.microsoft.com/office/drawing/2014/main" id="{A704DBFB-0810-F6F4-68BD-86B835E50F09}"/>
              </a:ext>
            </a:extLst>
          </p:cNvPr>
          <p:cNvSpPr/>
          <p:nvPr/>
        </p:nvSpPr>
        <p:spPr>
          <a:xfrm>
            <a:off x="11039302" y="5793367"/>
            <a:ext cx="1265128" cy="1092420"/>
          </a:xfrm>
          <a:custGeom>
            <a:avLst/>
            <a:gdLst/>
            <a:ahLst/>
            <a:cxnLst/>
            <a:rect l="l" t="t" r="r" b="b"/>
            <a:pathLst>
              <a:path w="1256888" h="983515">
                <a:moveTo>
                  <a:pt x="0" y="0"/>
                </a:moveTo>
                <a:lnTo>
                  <a:pt x="1256888" y="0"/>
                </a:lnTo>
                <a:lnTo>
                  <a:pt x="1256888" y="983516"/>
                </a:lnTo>
                <a:lnTo>
                  <a:pt x="0" y="983516"/>
                </a:lnTo>
                <a:lnTo>
                  <a:pt x="0" y="0"/>
                </a:lnTo>
                <a:close/>
              </a:path>
            </a:pathLst>
          </a:custGeom>
          <a:blipFill>
            <a:blip r:embed="rId4"/>
            <a:stretch>
              <a:fillRect/>
            </a:stretch>
          </a:blipFill>
          <a:effectLst>
            <a:outerShdw blurRad="114300" dist="228600" dir="3480000" algn="ctr" rotWithShape="0">
              <a:schemeClr val="bg1">
                <a:alpha val="40000"/>
              </a:schemeClr>
            </a:outerShdw>
          </a:effectLst>
        </p:spPr>
        <p:txBody>
          <a:bodyPr/>
          <a:lstStyle/>
          <a:p>
            <a:endParaRPr lang="en-US"/>
          </a:p>
        </p:txBody>
      </p:sp>
      <p:pic>
        <p:nvPicPr>
          <p:cNvPr id="5" name="Picture 4" descr="A screenshot of a computer&#10;&#10;Description automatically generated">
            <a:extLst>
              <a:ext uri="{FF2B5EF4-FFF2-40B4-BE49-F238E27FC236}">
                <a16:creationId xmlns:a16="http://schemas.microsoft.com/office/drawing/2014/main" id="{6189E263-42C6-0389-7695-29BE057EC2F5}"/>
              </a:ext>
            </a:extLst>
          </p:cNvPr>
          <p:cNvPicPr>
            <a:picLocks noChangeAspect="1"/>
          </p:cNvPicPr>
          <p:nvPr/>
        </p:nvPicPr>
        <p:blipFill>
          <a:blip r:embed="rId5"/>
          <a:stretch>
            <a:fillRect/>
          </a:stretch>
        </p:blipFill>
        <p:spPr>
          <a:xfrm>
            <a:off x="167313" y="1446415"/>
            <a:ext cx="7059135" cy="3529568"/>
          </a:xfrm>
          <a:prstGeom prst="rect">
            <a:avLst/>
          </a:prstGeom>
        </p:spPr>
      </p:pic>
      <p:pic>
        <p:nvPicPr>
          <p:cNvPr id="3" name="Picture 2" descr="A qr code on a white background&#10;&#10;Description automatically generated">
            <a:extLst>
              <a:ext uri="{FF2B5EF4-FFF2-40B4-BE49-F238E27FC236}">
                <a16:creationId xmlns:a16="http://schemas.microsoft.com/office/drawing/2014/main" id="{ECCA550F-CE4E-B907-4E28-953EBD1B9865}"/>
              </a:ext>
            </a:extLst>
          </p:cNvPr>
          <p:cNvPicPr>
            <a:picLocks noChangeAspect="1"/>
          </p:cNvPicPr>
          <p:nvPr/>
        </p:nvPicPr>
        <p:blipFill>
          <a:blip r:embed="rId6"/>
          <a:stretch>
            <a:fillRect/>
          </a:stretch>
        </p:blipFill>
        <p:spPr>
          <a:xfrm>
            <a:off x="7768762" y="1126250"/>
            <a:ext cx="4168314" cy="4168314"/>
          </a:xfrm>
          <a:prstGeom prst="rect">
            <a:avLst/>
          </a:prstGeom>
        </p:spPr>
      </p:pic>
    </p:spTree>
    <p:extLst>
      <p:ext uri="{BB962C8B-B14F-4D97-AF65-F5344CB8AC3E}">
        <p14:creationId xmlns:p14="http://schemas.microsoft.com/office/powerpoint/2010/main" val="344056794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6D812A5-459B-43FB-9F63-4F48B57864AB}"/>
              </a:ext>
            </a:extLst>
          </p:cNvPr>
          <p:cNvSpPr>
            <a:spLocks noGrp="1"/>
          </p:cNvSpPr>
          <p:nvPr>
            <p:ph type="title"/>
          </p:nvPr>
        </p:nvSpPr>
        <p:spPr>
          <a:xfrm>
            <a:off x="221985" y="97146"/>
            <a:ext cx="11237870" cy="565027"/>
          </a:xfrm>
        </p:spPr>
        <p:txBody>
          <a:bodyPr/>
          <a:lstStyle/>
          <a:p>
            <a:r>
              <a:rPr lang="en-US" dirty="0">
                <a:solidFill>
                  <a:schemeClr val="bg1">
                    <a:lumMod val="50000"/>
                  </a:schemeClr>
                </a:solidFill>
              </a:rPr>
              <a:t>Access the workshop and share!⭐</a:t>
            </a:r>
          </a:p>
        </p:txBody>
      </p:sp>
      <p:sp>
        <p:nvSpPr>
          <p:cNvPr id="2" name="Rectangle 1">
            <a:extLst>
              <a:ext uri="{FF2B5EF4-FFF2-40B4-BE49-F238E27FC236}">
                <a16:creationId xmlns:a16="http://schemas.microsoft.com/office/drawing/2014/main" id="{2E269F00-F86C-3F8D-9BCA-7B0BEE411DCD}"/>
              </a:ext>
            </a:extLst>
          </p:cNvPr>
          <p:cNvSpPr/>
          <p:nvPr/>
        </p:nvSpPr>
        <p:spPr bwMode="auto">
          <a:xfrm>
            <a:off x="383323" y="5855346"/>
            <a:ext cx="11237870" cy="787518"/>
          </a:xfrm>
          <a:prstGeom prst="rect">
            <a:avLst/>
          </a:prstGeom>
          <a:solidFill>
            <a:schemeClr val="accent3"/>
          </a:solidFill>
          <a:ln>
            <a:noFill/>
            <a:headEnd type="none" w="med" len="med"/>
            <a:tailEnd type="none" w="med" len="med"/>
          </a:ln>
          <a:effectLst>
            <a:outerShdw blurRad="114300" dist="228600" dir="3480000" algn="ctr" rotWithShape="0">
              <a:schemeClr val="bg1">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06D17C11-F770-365E-422F-398DA0238B4F}"/>
              </a:ext>
            </a:extLst>
          </p:cNvPr>
          <p:cNvPicPr>
            <a:picLocks noChangeAspect="1"/>
          </p:cNvPicPr>
          <p:nvPr/>
        </p:nvPicPr>
        <p:blipFill>
          <a:blip r:embed="rId3"/>
          <a:stretch>
            <a:fillRect/>
          </a:stretch>
        </p:blipFill>
        <p:spPr>
          <a:xfrm>
            <a:off x="1488294" y="942667"/>
            <a:ext cx="9459884" cy="4632185"/>
          </a:xfrm>
          <a:prstGeom prst="rect">
            <a:avLst/>
          </a:prstGeom>
          <a:effectLst>
            <a:outerShdw blurRad="114300" dist="228600" dir="3480000" algn="ctr" rotWithShape="0">
              <a:schemeClr val="bg1">
                <a:alpha val="40000"/>
              </a:schemeClr>
            </a:outerShdw>
          </a:effectLst>
        </p:spPr>
      </p:pic>
      <p:sp>
        <p:nvSpPr>
          <p:cNvPr id="6" name="TextBox 5">
            <a:extLst>
              <a:ext uri="{FF2B5EF4-FFF2-40B4-BE49-F238E27FC236}">
                <a16:creationId xmlns:a16="http://schemas.microsoft.com/office/drawing/2014/main" id="{445600DA-93CE-88ED-F113-B19117E5E123}"/>
              </a:ext>
            </a:extLst>
          </p:cNvPr>
          <p:cNvSpPr txBox="1"/>
          <p:nvPr/>
        </p:nvSpPr>
        <p:spPr>
          <a:xfrm>
            <a:off x="2136687" y="5796673"/>
            <a:ext cx="8163099" cy="904863"/>
          </a:xfrm>
          <a:prstGeom prst="rect">
            <a:avLst/>
          </a:prstGeom>
          <a:noFill/>
        </p:spPr>
        <p:txBody>
          <a:bodyPr wrap="square" lIns="182880" tIns="146304" rIns="182880" bIns="146304" rtlCol="0">
            <a:spAutoFit/>
          </a:bodyPr>
          <a:lstStyle/>
          <a:p>
            <a:pPr algn="ctr">
              <a:lnSpc>
                <a:spcPct val="90000"/>
              </a:lnSpc>
              <a:spcAft>
                <a:spcPts val="600"/>
              </a:spcAft>
            </a:pPr>
            <a:r>
              <a:rPr lang="en-US" sz="4400" b="1" i="0" dirty="0">
                <a:effectLst/>
                <a:latin typeface="Archivo"/>
                <a:hlinkClick r:id="rId4">
                  <a:extLst>
                    <a:ext uri="{A12FA001-AC4F-418D-AE19-62706E023703}">
                      <ahyp:hlinkClr xmlns:ahyp="http://schemas.microsoft.com/office/drawing/2018/hyperlinkcolor" val="tx"/>
                    </a:ext>
                  </a:extLst>
                </a:hlinkClick>
              </a:rPr>
              <a:t>https://aka.ms/ws/openai-rag</a:t>
            </a:r>
            <a:endParaRPr lang="en-US" sz="4400" b="1" dirty="0"/>
          </a:p>
        </p:txBody>
      </p:sp>
    </p:spTree>
    <p:extLst>
      <p:ext uri="{BB962C8B-B14F-4D97-AF65-F5344CB8AC3E}">
        <p14:creationId xmlns:p14="http://schemas.microsoft.com/office/powerpoint/2010/main" val="25467156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Imagem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00302" y="4721026"/>
            <a:ext cx="578108" cy="578108"/>
          </a:xfrm>
          <a:prstGeom prst="rect">
            <a:avLst/>
          </a:prstGeom>
        </p:spPr>
      </p:pic>
      <p:sp>
        <p:nvSpPr>
          <p:cNvPr id="3" name="CaixaDeTexto 2"/>
          <p:cNvSpPr txBox="1"/>
          <p:nvPr/>
        </p:nvSpPr>
        <p:spPr>
          <a:xfrm>
            <a:off x="4051836" y="4756258"/>
            <a:ext cx="3217070" cy="382308"/>
          </a:xfrm>
          <a:prstGeom prst="rect">
            <a:avLst/>
          </a:prstGeom>
          <a:noFill/>
        </p:spPr>
        <p:txBody>
          <a:bodyPr wrap="square" rtlCol="0">
            <a:spAutoFit/>
          </a:bodyPr>
          <a:lstStyle/>
          <a:p>
            <a:r>
              <a:rPr lang="pt-BR" sz="1836" b="1" dirty="0">
                <a:solidFill>
                  <a:schemeClr val="bg1"/>
                </a:solidFill>
              </a:rPr>
              <a:t>@</a:t>
            </a:r>
            <a:r>
              <a:rPr lang="pt-BR" sz="1836" dirty="0">
                <a:solidFill>
                  <a:schemeClr val="bg1"/>
                </a:solidFill>
              </a:rPr>
              <a:t> username</a:t>
            </a:r>
            <a:endParaRPr lang="pt-BR" sz="1836" b="1" dirty="0">
              <a:solidFill>
                <a:schemeClr val="bg1"/>
              </a:solidFill>
            </a:endParaRPr>
          </a:p>
        </p:txBody>
      </p:sp>
      <p:sp>
        <p:nvSpPr>
          <p:cNvPr id="5" name="CaixaDeTexto 4"/>
          <p:cNvSpPr txBox="1"/>
          <p:nvPr/>
        </p:nvSpPr>
        <p:spPr>
          <a:xfrm>
            <a:off x="1210263" y="252771"/>
            <a:ext cx="10350564" cy="606488"/>
          </a:xfrm>
          <a:prstGeom prst="rect">
            <a:avLst/>
          </a:prstGeom>
          <a:noFill/>
        </p:spPr>
        <p:txBody>
          <a:bodyPr wrap="square" rtlCol="0">
            <a:spAutoFit/>
          </a:bodyPr>
          <a:lstStyle/>
          <a:p>
            <a:r>
              <a:rPr lang="pt-BR" sz="3264" b="1" dirty="0">
                <a:solidFill>
                  <a:schemeClr val="bg1"/>
                </a:solidFill>
              </a:rPr>
              <a:t>Let's keep in touch?!</a:t>
            </a:r>
          </a:p>
        </p:txBody>
      </p:sp>
      <p:sp>
        <p:nvSpPr>
          <p:cNvPr id="6" name="CaixaDeTexto 5"/>
          <p:cNvSpPr txBox="1"/>
          <p:nvPr/>
        </p:nvSpPr>
        <p:spPr>
          <a:xfrm>
            <a:off x="128704" y="126347"/>
            <a:ext cx="2163119" cy="862581"/>
          </a:xfrm>
          <a:prstGeom prst="rect">
            <a:avLst/>
          </a:prstGeom>
          <a:noFill/>
        </p:spPr>
        <p:txBody>
          <a:bodyPr wrap="square" rtlCol="0">
            <a:spAutoFit/>
          </a:bodyPr>
          <a:lstStyle/>
          <a:p>
            <a:r>
              <a:rPr lang="pt-BR" sz="4896" dirty="0">
                <a:solidFill>
                  <a:schemeClr val="bg1"/>
                </a:solidFill>
              </a:rPr>
              <a:t>&lt;/&gt;</a:t>
            </a:r>
          </a:p>
        </p:txBody>
      </p:sp>
      <p:pic>
        <p:nvPicPr>
          <p:cNvPr id="7" name="Imagem 6" descr="User outline"/>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44759" y="2328586"/>
            <a:ext cx="2073565" cy="2073565"/>
          </a:xfrm>
          <a:prstGeom prst="rect">
            <a:avLst/>
          </a:prstGeom>
        </p:spPr>
      </p:pic>
      <p:sp>
        <p:nvSpPr>
          <p:cNvPr id="8" name="CaixaDeTexto 7"/>
          <p:cNvSpPr txBox="1"/>
          <p:nvPr/>
        </p:nvSpPr>
        <p:spPr>
          <a:xfrm>
            <a:off x="4052457" y="1854618"/>
            <a:ext cx="2799755" cy="374846"/>
          </a:xfrm>
          <a:prstGeom prst="rect">
            <a:avLst/>
          </a:prstGeom>
          <a:noFill/>
        </p:spPr>
        <p:txBody>
          <a:bodyPr wrap="square" rtlCol="0">
            <a:spAutoFit/>
          </a:bodyPr>
          <a:lstStyle/>
          <a:p>
            <a:r>
              <a:rPr lang="pt-BR" sz="1836" dirty="0">
                <a:solidFill>
                  <a:schemeClr val="bg1"/>
                </a:solidFill>
              </a:rPr>
              <a:t>github.com/username</a:t>
            </a:r>
          </a:p>
        </p:txBody>
      </p:sp>
      <p:pic>
        <p:nvPicPr>
          <p:cNvPr id="9" name="Imagem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86100" y="1662080"/>
            <a:ext cx="738609" cy="738609"/>
          </a:xfrm>
          <a:prstGeom prst="rect">
            <a:avLst/>
          </a:prstGeom>
        </p:spPr>
      </p:pic>
      <p:pic>
        <p:nvPicPr>
          <p:cNvPr id="14" name="Picture 2" descr="Resultado de imagem para icon youtub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0800000" flipH="1">
            <a:off x="3496555" y="3205479"/>
            <a:ext cx="556766" cy="556766"/>
          </a:xfrm>
          <a:prstGeom prst="rect">
            <a:avLst/>
          </a:prstGeom>
          <a:noFill/>
          <a:extLst>
            <a:ext uri="{909E8E84-426E-40DD-AFC4-6F175D3DCCD1}">
              <a14:hiddenFill xmlns:a14="http://schemas.microsoft.com/office/drawing/2010/main">
                <a:solidFill>
                  <a:srgbClr val="FFFFFF"/>
                </a:solidFill>
              </a14:hiddenFill>
            </a:ext>
          </a:extLst>
        </p:spPr>
      </p:pic>
      <p:sp>
        <p:nvSpPr>
          <p:cNvPr id="15" name="CaixaDeTexto 14"/>
          <p:cNvSpPr txBox="1"/>
          <p:nvPr/>
        </p:nvSpPr>
        <p:spPr>
          <a:xfrm>
            <a:off x="4091327" y="3283945"/>
            <a:ext cx="2357926" cy="382308"/>
          </a:xfrm>
          <a:prstGeom prst="rect">
            <a:avLst/>
          </a:prstGeom>
          <a:noFill/>
        </p:spPr>
        <p:txBody>
          <a:bodyPr wrap="square" rtlCol="0">
            <a:spAutoFit/>
          </a:bodyPr>
          <a:lstStyle/>
          <a:p>
            <a:r>
              <a:rPr lang="pt-BR" sz="1836" dirty="0">
                <a:solidFill>
                  <a:schemeClr val="bg1"/>
                </a:solidFill>
              </a:rPr>
              <a:t>username</a:t>
            </a:r>
          </a:p>
        </p:txBody>
      </p:sp>
      <p:pic>
        <p:nvPicPr>
          <p:cNvPr id="17" name="Picture 2" descr="https://pngimg.com/uploads/twitch/twitch_PNG5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70633" y="3992395"/>
            <a:ext cx="1033244" cy="581199"/>
          </a:xfrm>
          <a:prstGeom prst="rect">
            <a:avLst/>
          </a:prstGeom>
          <a:noFill/>
          <a:extLst>
            <a:ext uri="{909E8E84-426E-40DD-AFC4-6F175D3DCCD1}">
              <a14:hiddenFill xmlns:a14="http://schemas.microsoft.com/office/drawing/2010/main">
                <a:solidFill>
                  <a:srgbClr val="FFFFFF"/>
                </a:solidFill>
              </a14:hiddenFill>
            </a:ext>
          </a:extLst>
        </p:spPr>
      </p:pic>
      <p:pic>
        <p:nvPicPr>
          <p:cNvPr id="21" name="Imagem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3322" y="2415101"/>
            <a:ext cx="618514" cy="618514"/>
          </a:xfrm>
          <a:prstGeom prst="rect">
            <a:avLst/>
          </a:prstGeom>
        </p:spPr>
      </p:pic>
      <p:sp>
        <p:nvSpPr>
          <p:cNvPr id="22" name="CaixaDeTexto 21"/>
          <p:cNvSpPr txBox="1"/>
          <p:nvPr/>
        </p:nvSpPr>
        <p:spPr>
          <a:xfrm>
            <a:off x="4078410" y="2536015"/>
            <a:ext cx="2357926" cy="382308"/>
          </a:xfrm>
          <a:prstGeom prst="rect">
            <a:avLst/>
          </a:prstGeom>
          <a:noFill/>
        </p:spPr>
        <p:txBody>
          <a:bodyPr wrap="square" rtlCol="0">
            <a:spAutoFit/>
          </a:bodyPr>
          <a:lstStyle/>
          <a:p>
            <a:r>
              <a:rPr lang="pt-BR" sz="1836" dirty="0">
                <a:solidFill>
                  <a:schemeClr val="bg1"/>
                </a:solidFill>
              </a:rPr>
              <a:t>username</a:t>
            </a:r>
          </a:p>
        </p:txBody>
      </p:sp>
      <p:sp>
        <p:nvSpPr>
          <p:cNvPr id="18" name="CaixaDeTexto 17"/>
          <p:cNvSpPr txBox="1"/>
          <p:nvPr/>
        </p:nvSpPr>
        <p:spPr>
          <a:xfrm>
            <a:off x="4112986" y="3996730"/>
            <a:ext cx="2357926" cy="382308"/>
          </a:xfrm>
          <a:prstGeom prst="rect">
            <a:avLst/>
          </a:prstGeom>
          <a:noFill/>
        </p:spPr>
        <p:txBody>
          <a:bodyPr wrap="square" rtlCol="0">
            <a:spAutoFit/>
          </a:bodyPr>
          <a:lstStyle/>
          <a:p>
            <a:r>
              <a:rPr lang="pt-BR" sz="1836" dirty="0">
                <a:solidFill>
                  <a:schemeClr val="bg1"/>
                </a:solidFill>
              </a:rPr>
              <a:t>username</a:t>
            </a:r>
          </a:p>
        </p:txBody>
      </p:sp>
      <p:sp>
        <p:nvSpPr>
          <p:cNvPr id="4" name="CaixaDeTexto 2">
            <a:extLst>
              <a:ext uri="{FF2B5EF4-FFF2-40B4-BE49-F238E27FC236}">
                <a16:creationId xmlns:a16="http://schemas.microsoft.com/office/drawing/2014/main" id="{788B810B-2DC0-27B0-C484-002C4B6F59F8}"/>
              </a:ext>
            </a:extLst>
          </p:cNvPr>
          <p:cNvSpPr txBox="1"/>
          <p:nvPr/>
        </p:nvSpPr>
        <p:spPr>
          <a:xfrm>
            <a:off x="8253722" y="5138566"/>
            <a:ext cx="3217070" cy="382308"/>
          </a:xfrm>
          <a:prstGeom prst="rect">
            <a:avLst/>
          </a:prstGeom>
          <a:noFill/>
        </p:spPr>
        <p:txBody>
          <a:bodyPr wrap="square" rtlCol="0">
            <a:spAutoFit/>
          </a:bodyPr>
          <a:lstStyle/>
          <a:p>
            <a:r>
              <a:rPr lang="pt-BR" sz="1836" b="1" dirty="0">
                <a:solidFill>
                  <a:schemeClr val="bg1"/>
                </a:solidFill>
              </a:rPr>
              <a:t>Source Code on GitHub</a:t>
            </a:r>
          </a:p>
        </p:txBody>
      </p:sp>
      <p:pic>
        <p:nvPicPr>
          <p:cNvPr id="11" name="Picture 10">
            <a:extLst>
              <a:ext uri="{FF2B5EF4-FFF2-40B4-BE49-F238E27FC236}">
                <a16:creationId xmlns:a16="http://schemas.microsoft.com/office/drawing/2014/main" id="{6DF2477D-1E1F-4FE6-B103-0E558D926E00}"/>
              </a:ext>
            </a:extLst>
          </p:cNvPr>
          <p:cNvPicPr>
            <a:picLocks noChangeAspect="1"/>
          </p:cNvPicPr>
          <p:nvPr/>
        </p:nvPicPr>
        <p:blipFill>
          <a:blip r:embed="rId10"/>
          <a:stretch>
            <a:fillRect/>
          </a:stretch>
        </p:blipFill>
        <p:spPr>
          <a:xfrm>
            <a:off x="7694565" y="1565860"/>
            <a:ext cx="3599015" cy="3599015"/>
          </a:xfrm>
          <a:prstGeom prst="rect">
            <a:avLst/>
          </a:prstGeom>
        </p:spPr>
      </p:pic>
    </p:spTree>
    <p:extLst>
      <p:ext uri="{BB962C8B-B14F-4D97-AF65-F5344CB8AC3E}">
        <p14:creationId xmlns:p14="http://schemas.microsoft.com/office/powerpoint/2010/main" val="136317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273455" y="2815640"/>
            <a:ext cx="11889564" cy="917575"/>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pt-BR" sz="8000" dirty="0">
                <a:solidFill>
                  <a:schemeClr val="tx1"/>
                </a:solidFill>
                <a:ea typeface="Segoe UI" pitchFamily="34" charset="0"/>
              </a:rPr>
              <a:t>Thank you very much!</a:t>
            </a:r>
            <a:endParaRPr lang="pt-BR" sz="8000" dirty="0">
              <a:solidFill>
                <a:schemeClr val="bg1"/>
              </a:solidFill>
            </a:endParaRPr>
          </a:p>
        </p:txBody>
      </p:sp>
    </p:spTree>
    <p:extLst>
      <p:ext uri="{BB962C8B-B14F-4D97-AF65-F5344CB8AC3E}">
        <p14:creationId xmlns:p14="http://schemas.microsoft.com/office/powerpoint/2010/main" val="67052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3" name="Retângulo 2"/>
          <p:cNvSpPr/>
          <p:nvPr/>
        </p:nvSpPr>
        <p:spPr bwMode="auto">
          <a:xfrm>
            <a:off x="6021420" y="0"/>
            <a:ext cx="6415053"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txBox="1">
            <a:spLocks/>
          </p:cNvSpPr>
          <p:nvPr/>
        </p:nvSpPr>
        <p:spPr>
          <a:xfrm>
            <a:off x="183366" y="1851379"/>
            <a:ext cx="6034871" cy="15315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tx1"/>
                </a:solidFill>
              </a:rPr>
              <a:t>RAG (Retrieval-Augmented-Generation)</a:t>
            </a:r>
          </a:p>
          <a:p>
            <a:endParaRPr lang="pt-BR" sz="7200" dirty="0"/>
          </a:p>
        </p:txBody>
      </p:sp>
      <p:pic>
        <p:nvPicPr>
          <p:cNvPr id="6" name="Imagem 5" descr="Forma&#10;&#10;Descrição gerada automaticamente com confiança baixa">
            <a:extLst>
              <a:ext uri="{FF2B5EF4-FFF2-40B4-BE49-F238E27FC236}">
                <a16:creationId xmlns:a16="http://schemas.microsoft.com/office/drawing/2014/main" id="{0B85F19F-6ED3-43A6-8239-BEBB690BDD9C}"/>
              </a:ext>
            </a:extLst>
          </p:cNvPr>
          <p:cNvPicPr>
            <a:picLocks noChangeAspect="1"/>
          </p:cNvPicPr>
          <p:nvPr/>
        </p:nvPicPr>
        <p:blipFill>
          <a:blip r:embed="rId3"/>
          <a:stretch>
            <a:fillRect/>
          </a:stretch>
        </p:blipFill>
        <p:spPr>
          <a:xfrm>
            <a:off x="7015390" y="996043"/>
            <a:ext cx="4773839" cy="4773839"/>
          </a:xfrm>
          <a:prstGeom prst="rect">
            <a:avLst/>
          </a:prstGeom>
        </p:spPr>
      </p:pic>
    </p:spTree>
    <p:extLst>
      <p:ext uri="{BB962C8B-B14F-4D97-AF65-F5344CB8AC3E}">
        <p14:creationId xmlns:p14="http://schemas.microsoft.com/office/powerpoint/2010/main" val="2448826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33909"/>
            <a:ext cx="11889564" cy="917575"/>
          </a:xfrm>
        </p:spPr>
        <p:txBody>
          <a:bodyPr/>
          <a:lstStyle/>
          <a:p>
            <a:r>
              <a:rPr lang="en-US" b="1" dirty="0">
                <a:solidFill>
                  <a:schemeClr val="bg1"/>
                </a:solidFill>
              </a:rPr>
              <a:t>What is RAG?</a:t>
            </a:r>
            <a:endParaRPr lang="en-US" sz="4000" b="1" dirty="0">
              <a:solidFill>
                <a:schemeClr val="bg1"/>
              </a:solidFill>
            </a:endParaRPr>
          </a:p>
        </p:txBody>
      </p:sp>
      <p:grpSp>
        <p:nvGrpSpPr>
          <p:cNvPr id="8" name="Agrupar 7">
            <a:extLst>
              <a:ext uri="{FF2B5EF4-FFF2-40B4-BE49-F238E27FC236}">
                <a16:creationId xmlns:a16="http://schemas.microsoft.com/office/drawing/2014/main" id="{16496E13-705F-46ED-8A14-0C30F09EADCA}"/>
              </a:ext>
            </a:extLst>
          </p:cNvPr>
          <p:cNvGrpSpPr/>
          <p:nvPr/>
        </p:nvGrpSpPr>
        <p:grpSpPr>
          <a:xfrm>
            <a:off x="5635316" y="892847"/>
            <a:ext cx="6325036" cy="1175657"/>
            <a:chOff x="6988628" y="1551215"/>
            <a:chExt cx="3510643" cy="1175657"/>
          </a:xfrm>
          <a:effectLst>
            <a:outerShdw blurRad="114300" dist="228600" dir="3480000" algn="ctr" rotWithShape="0">
              <a:schemeClr val="bg1">
                <a:alpha val="40000"/>
              </a:schemeClr>
            </a:outerShdw>
          </a:effectLst>
        </p:grpSpPr>
        <p:sp>
          <p:nvSpPr>
            <p:cNvPr id="6" name="Retângulo 5">
              <a:extLst>
                <a:ext uri="{FF2B5EF4-FFF2-40B4-BE49-F238E27FC236}">
                  <a16:creationId xmlns:a16="http://schemas.microsoft.com/office/drawing/2014/main" id="{50DB1859-8D58-45E2-B68D-EB50980FD043}"/>
                </a:ext>
              </a:extLst>
            </p:cNvPr>
            <p:cNvSpPr/>
            <p:nvPr/>
          </p:nvSpPr>
          <p:spPr bwMode="auto">
            <a:xfrm>
              <a:off x="6988628" y="1551215"/>
              <a:ext cx="3510643" cy="11756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aixaDeTexto 6">
              <a:extLst>
                <a:ext uri="{FF2B5EF4-FFF2-40B4-BE49-F238E27FC236}">
                  <a16:creationId xmlns:a16="http://schemas.microsoft.com/office/drawing/2014/main" id="{161A150D-FDB1-4440-8D53-D403C64C3BDB}"/>
                </a:ext>
              </a:extLst>
            </p:cNvPr>
            <p:cNvSpPr txBox="1"/>
            <p:nvPr/>
          </p:nvSpPr>
          <p:spPr>
            <a:xfrm>
              <a:off x="7355932" y="1704985"/>
              <a:ext cx="2841172" cy="960263"/>
            </a:xfrm>
            <a:prstGeom prst="rect">
              <a:avLst/>
            </a:prstGeom>
            <a:noFill/>
          </p:spPr>
          <p:txBody>
            <a:bodyPr wrap="square" lIns="182880" tIns="146304" rIns="182880" bIns="146304" rtlCol="0">
              <a:spAutoFit/>
            </a:bodyPr>
            <a:lstStyle/>
            <a:p>
              <a:pPr algn="ctr">
                <a:lnSpc>
                  <a:spcPct val="90000"/>
                </a:lnSpc>
                <a:spcAft>
                  <a:spcPts val="600"/>
                </a:spcAft>
              </a:pPr>
              <a:r>
                <a:rPr lang="pt-BR" sz="2400" b="1" dirty="0">
                  <a:gradFill>
                    <a:gsLst>
                      <a:gs pos="2917">
                        <a:schemeClr val="tx1"/>
                      </a:gs>
                      <a:gs pos="30000">
                        <a:schemeClr val="tx1"/>
                      </a:gs>
                    </a:gsLst>
                    <a:lin ang="5400000" scaled="0"/>
                  </a:gradFill>
                </a:rPr>
                <a:t>Integrates external information retrieval</a:t>
              </a:r>
            </a:p>
          </p:txBody>
        </p:sp>
      </p:grpSp>
      <p:grpSp>
        <p:nvGrpSpPr>
          <p:cNvPr id="9" name="Agrupar 8">
            <a:extLst>
              <a:ext uri="{FF2B5EF4-FFF2-40B4-BE49-F238E27FC236}">
                <a16:creationId xmlns:a16="http://schemas.microsoft.com/office/drawing/2014/main" id="{E9988F98-A913-437F-B2B5-937F461BB766}"/>
              </a:ext>
            </a:extLst>
          </p:cNvPr>
          <p:cNvGrpSpPr/>
          <p:nvPr/>
        </p:nvGrpSpPr>
        <p:grpSpPr>
          <a:xfrm>
            <a:off x="5606370" y="2407702"/>
            <a:ext cx="6372271" cy="1175657"/>
            <a:chOff x="6985178" y="2846614"/>
            <a:chExt cx="3519537" cy="1175657"/>
          </a:xfrm>
          <a:effectLst>
            <a:outerShdw blurRad="114300" dist="228600" dir="3480000" algn="ctr" rotWithShape="0">
              <a:schemeClr val="bg1">
                <a:alpha val="40000"/>
              </a:schemeClr>
            </a:outerShdw>
          </a:effectLst>
        </p:grpSpPr>
        <p:sp>
          <p:nvSpPr>
            <p:cNvPr id="42" name="Retângulo 41">
              <a:extLst>
                <a:ext uri="{FF2B5EF4-FFF2-40B4-BE49-F238E27FC236}">
                  <a16:creationId xmlns:a16="http://schemas.microsoft.com/office/drawing/2014/main" id="{2A1341BE-ED44-4EF1-9DDD-CF830B784E35}"/>
                </a:ext>
              </a:extLst>
            </p:cNvPr>
            <p:cNvSpPr/>
            <p:nvPr/>
          </p:nvSpPr>
          <p:spPr bwMode="auto">
            <a:xfrm>
              <a:off x="6994072" y="2846614"/>
              <a:ext cx="3510643" cy="11756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CaixaDeTexto 44">
              <a:extLst>
                <a:ext uri="{FF2B5EF4-FFF2-40B4-BE49-F238E27FC236}">
                  <a16:creationId xmlns:a16="http://schemas.microsoft.com/office/drawing/2014/main" id="{65D6D1DD-046D-4494-9BB4-92A9EEB2D3CE}"/>
                </a:ext>
              </a:extLst>
            </p:cNvPr>
            <p:cNvSpPr txBox="1"/>
            <p:nvPr/>
          </p:nvSpPr>
          <p:spPr>
            <a:xfrm>
              <a:off x="6985178" y="3000646"/>
              <a:ext cx="3479793" cy="960263"/>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Significantly improving the accuracy and relevance of responses</a:t>
              </a:r>
              <a:endParaRPr lang="pt-BR" sz="2400" b="1" dirty="0">
                <a:gradFill>
                  <a:gsLst>
                    <a:gs pos="2917">
                      <a:schemeClr val="tx1"/>
                    </a:gs>
                    <a:gs pos="30000">
                      <a:schemeClr val="tx1"/>
                    </a:gs>
                  </a:gsLst>
                  <a:lin ang="5400000" scaled="0"/>
                </a:gradFill>
              </a:endParaRPr>
            </a:p>
          </p:txBody>
        </p:sp>
      </p:grpSp>
      <p:grpSp>
        <p:nvGrpSpPr>
          <p:cNvPr id="10" name="Agrupar 9">
            <a:extLst>
              <a:ext uri="{FF2B5EF4-FFF2-40B4-BE49-F238E27FC236}">
                <a16:creationId xmlns:a16="http://schemas.microsoft.com/office/drawing/2014/main" id="{38AE5CBC-C4D3-460C-9C95-43E1194A855A}"/>
              </a:ext>
            </a:extLst>
          </p:cNvPr>
          <p:cNvGrpSpPr/>
          <p:nvPr/>
        </p:nvGrpSpPr>
        <p:grpSpPr>
          <a:xfrm>
            <a:off x="5596128" y="3940847"/>
            <a:ext cx="6400800" cy="1175657"/>
            <a:chOff x="6999514" y="4142015"/>
            <a:chExt cx="3510643" cy="1175657"/>
          </a:xfrm>
          <a:solidFill>
            <a:schemeClr val="accent2"/>
          </a:solidFill>
          <a:effectLst>
            <a:outerShdw blurRad="114300" dist="228600" dir="3480000" algn="ctr" rotWithShape="0">
              <a:schemeClr val="bg1">
                <a:alpha val="40000"/>
              </a:schemeClr>
            </a:outerShdw>
          </a:effectLst>
        </p:grpSpPr>
        <p:sp>
          <p:nvSpPr>
            <p:cNvPr id="43" name="Retângulo 42">
              <a:extLst>
                <a:ext uri="{FF2B5EF4-FFF2-40B4-BE49-F238E27FC236}">
                  <a16:creationId xmlns:a16="http://schemas.microsoft.com/office/drawing/2014/main" id="{226D3CB0-13BE-4AA4-BB01-F88D131D03B8}"/>
                </a:ext>
              </a:extLst>
            </p:cNvPr>
            <p:cNvSpPr/>
            <p:nvPr/>
          </p:nvSpPr>
          <p:spPr bwMode="auto">
            <a:xfrm>
              <a:off x="6999514" y="4142015"/>
              <a:ext cx="3510643" cy="11756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CaixaDeTexto 45">
              <a:extLst>
                <a:ext uri="{FF2B5EF4-FFF2-40B4-BE49-F238E27FC236}">
                  <a16:creationId xmlns:a16="http://schemas.microsoft.com/office/drawing/2014/main" id="{DC8533B2-F276-48F3-9943-8AAD28775AA1}"/>
                </a:ext>
              </a:extLst>
            </p:cNvPr>
            <p:cNvSpPr txBox="1"/>
            <p:nvPr/>
          </p:nvSpPr>
          <p:spPr>
            <a:xfrm>
              <a:off x="7005131" y="4337058"/>
              <a:ext cx="3484965" cy="960263"/>
            </a:xfrm>
            <a:prstGeom prst="rect">
              <a:avLst/>
            </a:prstGeom>
            <a:solidFill>
              <a:schemeClr val="accent6"/>
            </a:solidFill>
          </p:spPr>
          <p:txBody>
            <a:bodyPr wrap="square" lIns="182880" tIns="146304" rIns="182880" bIns="146304" rtlCol="0">
              <a:spAutoFit/>
            </a:bodyPr>
            <a:lstStyle/>
            <a:p>
              <a:pPr algn="ctr">
                <a:lnSpc>
                  <a:spcPct val="90000"/>
                </a:lnSpc>
                <a:spcAft>
                  <a:spcPts val="600"/>
                </a:spcAft>
              </a:pPr>
              <a:r>
                <a:rPr lang="en-US" sz="2400" b="1" dirty="0">
                  <a:gradFill>
                    <a:gsLst>
                      <a:gs pos="2917">
                        <a:schemeClr val="tx1"/>
                      </a:gs>
                      <a:gs pos="30000">
                        <a:schemeClr val="tx1"/>
                      </a:gs>
                    </a:gsLst>
                    <a:lin ang="5400000" scaled="0"/>
                  </a:gradFill>
                </a:rPr>
                <a:t>Exclusively on content relevant to the company</a:t>
              </a:r>
              <a:endParaRPr lang="pt-BR" sz="2400" b="1" dirty="0">
                <a:gradFill>
                  <a:gsLst>
                    <a:gs pos="2917">
                      <a:schemeClr val="tx1"/>
                    </a:gs>
                    <a:gs pos="30000">
                      <a:schemeClr val="tx1"/>
                    </a:gs>
                  </a:gsLst>
                  <a:lin ang="5400000" scaled="0"/>
                </a:gradFill>
              </a:endParaRPr>
            </a:p>
          </p:txBody>
        </p:sp>
      </p:grpSp>
      <p:sp>
        <p:nvSpPr>
          <p:cNvPr id="44" name="Retângulo 43">
            <a:extLst>
              <a:ext uri="{FF2B5EF4-FFF2-40B4-BE49-F238E27FC236}">
                <a16:creationId xmlns:a16="http://schemas.microsoft.com/office/drawing/2014/main" id="{1444DC6E-6E24-4914-900B-535282FE67A6}"/>
              </a:ext>
            </a:extLst>
          </p:cNvPr>
          <p:cNvSpPr/>
          <p:nvPr/>
        </p:nvSpPr>
        <p:spPr bwMode="auto">
          <a:xfrm>
            <a:off x="5577840" y="5435452"/>
            <a:ext cx="6455664" cy="11756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CaixaDeTexto 45">
            <a:extLst>
              <a:ext uri="{FF2B5EF4-FFF2-40B4-BE49-F238E27FC236}">
                <a16:creationId xmlns:a16="http://schemas.microsoft.com/office/drawing/2014/main" id="{6D0D950B-878D-6CDB-5C31-8D8AE6F4FA1E}"/>
              </a:ext>
            </a:extLst>
          </p:cNvPr>
          <p:cNvSpPr txBox="1"/>
          <p:nvPr/>
        </p:nvSpPr>
        <p:spPr>
          <a:xfrm>
            <a:off x="5679522" y="5532454"/>
            <a:ext cx="6353982" cy="960263"/>
          </a:xfrm>
          <a:prstGeom prst="rect">
            <a:avLst/>
          </a:prstGeom>
          <a:solidFill>
            <a:schemeClr val="accent6"/>
          </a:solidFill>
        </p:spPr>
        <p:txBody>
          <a:bodyPr wrap="square" lIns="182880" tIns="146304" rIns="182880" bIns="146304" rtlCol="0">
            <a:spAutoFit/>
          </a:bodyPr>
          <a:lstStyle/>
          <a:p>
            <a:pPr lvl="0" algn="ctr">
              <a:lnSpc>
                <a:spcPct val="90000"/>
              </a:lnSpc>
              <a:spcAft>
                <a:spcPts val="340"/>
              </a:spcAft>
              <a:defRPr/>
            </a:pPr>
            <a:r>
              <a:rPr lang="en-US" sz="2400" b="1" dirty="0">
                <a:gradFill>
                  <a:gsLst>
                    <a:gs pos="2917">
                      <a:schemeClr val="tx1"/>
                    </a:gs>
                    <a:gs pos="30000">
                      <a:schemeClr val="tx1"/>
                    </a:gs>
                  </a:gsLst>
                  <a:lin ang="5400000" scaled="0"/>
                </a:gradFill>
              </a:rPr>
              <a:t>Able to understand and process these specific types of content</a:t>
            </a:r>
            <a:endParaRPr lang="pt-BR" sz="2400" b="1" dirty="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27BC7545-3498-47DD-8C25-00E88B97A760}"/>
              </a:ext>
            </a:extLst>
          </p:cNvPr>
          <p:cNvSpPr txBox="1"/>
          <p:nvPr/>
        </p:nvSpPr>
        <p:spPr>
          <a:xfrm>
            <a:off x="3323273" y="3295769"/>
            <a:ext cx="6646544" cy="369332"/>
          </a:xfrm>
          <a:prstGeom prst="rect">
            <a:avLst/>
          </a:prstGeom>
          <a:noFill/>
        </p:spPr>
        <p:txBody>
          <a:bodyPr wrap="square">
            <a:spAutoFit/>
          </a:bodyPr>
          <a:lstStyle/>
          <a:p>
            <a:endParaRPr lang="en-US" dirty="0"/>
          </a:p>
        </p:txBody>
      </p:sp>
      <p:sp>
        <p:nvSpPr>
          <p:cNvPr id="4" name="Freeform 4">
            <a:extLst>
              <a:ext uri="{FF2B5EF4-FFF2-40B4-BE49-F238E27FC236}">
                <a16:creationId xmlns:a16="http://schemas.microsoft.com/office/drawing/2014/main" id="{6671618A-002C-AAB7-79F7-0BA89B0FB2B4}"/>
              </a:ext>
            </a:extLst>
          </p:cNvPr>
          <p:cNvSpPr/>
          <p:nvPr/>
        </p:nvSpPr>
        <p:spPr>
          <a:xfrm>
            <a:off x="529793" y="1463040"/>
            <a:ext cx="3873730" cy="3972412"/>
          </a:xfrm>
          <a:custGeom>
            <a:avLst/>
            <a:gdLst/>
            <a:ahLst/>
            <a:cxnLst/>
            <a:rect l="l" t="t" r="r" b="b"/>
            <a:pathLst>
              <a:path w="1091223" h="1099469">
                <a:moveTo>
                  <a:pt x="0" y="0"/>
                </a:moveTo>
                <a:lnTo>
                  <a:pt x="1091223" y="0"/>
                </a:lnTo>
                <a:lnTo>
                  <a:pt x="1091223" y="1099469"/>
                </a:lnTo>
                <a:lnTo>
                  <a:pt x="0" y="1099469"/>
                </a:lnTo>
                <a:lnTo>
                  <a:pt x="0" y="0"/>
                </a:lnTo>
                <a:close/>
              </a:path>
            </a:pathLst>
          </a:custGeom>
          <a:blipFill>
            <a:blip r:embed="rId3"/>
            <a:stretch>
              <a:fillRect/>
            </a:stretch>
          </a:blipFill>
          <a:effectLst>
            <a:outerShdw blurRad="114300" dist="228600" dir="3480000" algn="ctr" rotWithShape="0">
              <a:schemeClr val="bg1">
                <a:alpha val="40000"/>
              </a:schemeClr>
            </a:outerShdw>
          </a:effectLst>
        </p:spPr>
        <p:txBody>
          <a:bodyPr/>
          <a:lstStyle/>
          <a:p>
            <a:endParaRPr lang="en-US"/>
          </a:p>
        </p:txBody>
      </p:sp>
    </p:spTree>
    <p:extLst>
      <p:ext uri="{BB962C8B-B14F-4D97-AF65-F5344CB8AC3E}">
        <p14:creationId xmlns:p14="http://schemas.microsoft.com/office/powerpoint/2010/main" val="357843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33909"/>
            <a:ext cx="11889564" cy="917575"/>
          </a:xfrm>
        </p:spPr>
        <p:txBody>
          <a:bodyPr/>
          <a:lstStyle/>
          <a:p>
            <a:r>
              <a:rPr lang="en-US" b="1" dirty="0">
                <a:solidFill>
                  <a:schemeClr val="bg1"/>
                </a:solidFill>
              </a:rPr>
              <a:t>Summarizing...</a:t>
            </a:r>
            <a:endParaRPr lang="en-US" sz="4000" b="1" dirty="0">
              <a:solidFill>
                <a:schemeClr val="bg1"/>
              </a:solidFill>
            </a:endParaRPr>
          </a:p>
        </p:txBody>
      </p:sp>
      <p:sp>
        <p:nvSpPr>
          <p:cNvPr id="13" name="TextBox 12">
            <a:extLst>
              <a:ext uri="{FF2B5EF4-FFF2-40B4-BE49-F238E27FC236}">
                <a16:creationId xmlns:a16="http://schemas.microsoft.com/office/drawing/2014/main" id="{27BC7545-3498-47DD-8C25-00E88B97A760}"/>
              </a:ext>
            </a:extLst>
          </p:cNvPr>
          <p:cNvSpPr txBox="1"/>
          <p:nvPr/>
        </p:nvSpPr>
        <p:spPr>
          <a:xfrm>
            <a:off x="3323273" y="3295769"/>
            <a:ext cx="6646544" cy="369332"/>
          </a:xfrm>
          <a:prstGeom prst="rect">
            <a:avLst/>
          </a:prstGeom>
          <a:noFill/>
        </p:spPr>
        <p:txBody>
          <a:bodyPr wrap="square">
            <a:spAutoFit/>
          </a:bodyPr>
          <a:lstStyle/>
          <a:p>
            <a:endParaRPr lang="en-US" dirty="0"/>
          </a:p>
        </p:txBody>
      </p:sp>
      <p:sp>
        <p:nvSpPr>
          <p:cNvPr id="5" name="TextBox 4">
            <a:extLst>
              <a:ext uri="{FF2B5EF4-FFF2-40B4-BE49-F238E27FC236}">
                <a16:creationId xmlns:a16="http://schemas.microsoft.com/office/drawing/2014/main" id="{63298566-9DAE-FCC1-D496-628FABB7AFF7}"/>
              </a:ext>
            </a:extLst>
          </p:cNvPr>
          <p:cNvSpPr txBox="1"/>
          <p:nvPr/>
        </p:nvSpPr>
        <p:spPr>
          <a:xfrm>
            <a:off x="244162" y="1587609"/>
            <a:ext cx="7370297" cy="3287054"/>
          </a:xfrm>
          <a:prstGeom prst="rect">
            <a:avLst/>
          </a:prstGeom>
          <a:noFill/>
        </p:spPr>
        <p:txBody>
          <a:bodyPr wrap="square" lIns="182880" tIns="146304" rIns="182880" bIns="146304" rtlCol="0">
            <a:spAutoFit/>
          </a:bodyPr>
          <a:lstStyle/>
          <a:p>
            <a:pPr>
              <a:lnSpc>
                <a:spcPct val="90000"/>
              </a:lnSpc>
              <a:spcAft>
                <a:spcPts val="600"/>
              </a:spcAft>
            </a:pPr>
            <a:r>
              <a:rPr lang="en-US" sz="3600" i="1" dirty="0">
                <a:solidFill>
                  <a:schemeClr val="bg2">
                    <a:lumMod val="50000"/>
                  </a:schemeClr>
                </a:solidFill>
              </a:rPr>
              <a:t>"The RAG architecture allows companies to use AI to analyze and generate information from their specific data, such as text and images related to their business, in a controlled and targeted way."</a:t>
            </a:r>
          </a:p>
        </p:txBody>
      </p:sp>
      <p:sp>
        <p:nvSpPr>
          <p:cNvPr id="16" name="Freeform 5">
            <a:extLst>
              <a:ext uri="{FF2B5EF4-FFF2-40B4-BE49-F238E27FC236}">
                <a16:creationId xmlns:a16="http://schemas.microsoft.com/office/drawing/2014/main" id="{52E7B93B-BA64-F3CB-5D97-907C4854BBBA}"/>
              </a:ext>
            </a:extLst>
          </p:cNvPr>
          <p:cNvSpPr/>
          <p:nvPr/>
        </p:nvSpPr>
        <p:spPr>
          <a:xfrm>
            <a:off x="7614459" y="1527098"/>
            <a:ext cx="4281370" cy="3537341"/>
          </a:xfrm>
          <a:custGeom>
            <a:avLst/>
            <a:gdLst/>
            <a:ahLst/>
            <a:cxnLst/>
            <a:rect l="l" t="t" r="r" b="b"/>
            <a:pathLst>
              <a:path w="2164764" h="1799460">
                <a:moveTo>
                  <a:pt x="0" y="0"/>
                </a:moveTo>
                <a:lnTo>
                  <a:pt x="2164765" y="0"/>
                </a:lnTo>
                <a:lnTo>
                  <a:pt x="2164765" y="1799460"/>
                </a:lnTo>
                <a:lnTo>
                  <a:pt x="0" y="1799460"/>
                </a:lnTo>
                <a:lnTo>
                  <a:pt x="0" y="0"/>
                </a:lnTo>
                <a:close/>
              </a:path>
            </a:pathLst>
          </a:custGeom>
          <a:blipFill>
            <a:blip r:embed="rId3"/>
            <a:stretch>
              <a:fillRect/>
            </a:stretch>
          </a:blipFill>
          <a:effectLst>
            <a:outerShdw blurRad="114300" dist="228600" dir="3480000" algn="ctr" rotWithShape="0">
              <a:schemeClr val="bg1">
                <a:lumMod val="50000"/>
                <a:alpha val="40000"/>
              </a:schemeClr>
            </a:outerShdw>
          </a:effectLst>
        </p:spPr>
        <p:txBody>
          <a:bodyPr/>
          <a:lstStyle/>
          <a:p>
            <a:endParaRPr lang="en-US"/>
          </a:p>
        </p:txBody>
      </p:sp>
      <p:sp>
        <p:nvSpPr>
          <p:cNvPr id="18" name="TextBox 17">
            <a:extLst>
              <a:ext uri="{FF2B5EF4-FFF2-40B4-BE49-F238E27FC236}">
                <a16:creationId xmlns:a16="http://schemas.microsoft.com/office/drawing/2014/main" id="{6A5C1D64-D754-8C40-A71A-8EF944B84CF4}"/>
              </a:ext>
            </a:extLst>
          </p:cNvPr>
          <p:cNvSpPr txBox="1"/>
          <p:nvPr/>
        </p:nvSpPr>
        <p:spPr>
          <a:xfrm>
            <a:off x="3104962" y="6269685"/>
            <a:ext cx="6650182" cy="590931"/>
          </a:xfrm>
          <a:prstGeom prst="rect">
            <a:avLst/>
          </a:prstGeom>
          <a:noFill/>
        </p:spPr>
        <p:txBody>
          <a:bodyPr wrap="square">
            <a:spAutoFit/>
          </a:bodyPr>
          <a:lstStyle/>
          <a:p>
            <a:pPr algn="ctr">
              <a:lnSpc>
                <a:spcPct val="90000"/>
              </a:lnSpc>
              <a:spcAft>
                <a:spcPts val="600"/>
              </a:spcAft>
            </a:pPr>
            <a:r>
              <a:rPr lang="en-US" sz="1800" b="1" dirty="0">
                <a:solidFill>
                  <a:schemeClr val="bg1"/>
                </a:solidFill>
                <a:hlinkClick r:id="rId4"/>
              </a:rPr>
              <a:t>https://learn.microsoft.com/en-us/azure/search/retrieval-augmented-generation-overview</a:t>
            </a:r>
            <a:r>
              <a:rPr lang="en-US" sz="1800" b="1" dirty="0">
                <a:solidFill>
                  <a:schemeClr val="bg1"/>
                </a:solidFill>
              </a:rPr>
              <a:t> </a:t>
            </a:r>
          </a:p>
        </p:txBody>
      </p:sp>
    </p:spTree>
    <p:extLst>
      <p:ext uri="{BB962C8B-B14F-4D97-AF65-F5344CB8AC3E}">
        <p14:creationId xmlns:p14="http://schemas.microsoft.com/office/powerpoint/2010/main" val="3924681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9" y="133909"/>
            <a:ext cx="11889564" cy="917575"/>
          </a:xfrm>
        </p:spPr>
        <p:txBody>
          <a:bodyPr/>
          <a:lstStyle/>
          <a:p>
            <a:r>
              <a:rPr lang="en-US" b="1" dirty="0">
                <a:solidFill>
                  <a:schemeClr val="bg1"/>
                </a:solidFill>
              </a:rPr>
              <a:t>RAG Architecture</a:t>
            </a:r>
            <a:endParaRPr lang="en-US" sz="4000" b="1" dirty="0">
              <a:solidFill>
                <a:schemeClr val="bg1"/>
              </a:solidFill>
            </a:endParaRPr>
          </a:p>
        </p:txBody>
      </p:sp>
      <p:sp>
        <p:nvSpPr>
          <p:cNvPr id="13" name="TextBox 12">
            <a:extLst>
              <a:ext uri="{FF2B5EF4-FFF2-40B4-BE49-F238E27FC236}">
                <a16:creationId xmlns:a16="http://schemas.microsoft.com/office/drawing/2014/main" id="{27BC7545-3498-47DD-8C25-00E88B97A760}"/>
              </a:ext>
            </a:extLst>
          </p:cNvPr>
          <p:cNvSpPr txBox="1"/>
          <p:nvPr/>
        </p:nvSpPr>
        <p:spPr>
          <a:xfrm>
            <a:off x="3323273" y="3295769"/>
            <a:ext cx="6646544" cy="369332"/>
          </a:xfrm>
          <a:prstGeom prst="rect">
            <a:avLst/>
          </a:prstGeom>
          <a:noFill/>
        </p:spPr>
        <p:txBody>
          <a:bodyPr wrap="square">
            <a:spAutoFit/>
          </a:bodyPr>
          <a:lstStyle/>
          <a:p>
            <a:endParaRPr lang="en-US" dirty="0"/>
          </a:p>
        </p:txBody>
      </p:sp>
      <p:pic>
        <p:nvPicPr>
          <p:cNvPr id="2050" name="Picture 2">
            <a:extLst>
              <a:ext uri="{FF2B5EF4-FFF2-40B4-BE49-F238E27FC236}">
                <a16:creationId xmlns:a16="http://schemas.microsoft.com/office/drawing/2014/main" id="{EA443655-3F13-A9D8-160E-9149D1B19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09" y="1051484"/>
            <a:ext cx="11057656" cy="521688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F7C6D71-A24F-86B1-BFD9-9F48A59D696A}"/>
              </a:ext>
            </a:extLst>
          </p:cNvPr>
          <p:cNvSpPr txBox="1"/>
          <p:nvPr/>
        </p:nvSpPr>
        <p:spPr>
          <a:xfrm>
            <a:off x="3724102" y="6268371"/>
            <a:ext cx="6245715" cy="572464"/>
          </a:xfrm>
          <a:prstGeom prst="rect">
            <a:avLst/>
          </a:prstGeom>
          <a:noFill/>
        </p:spPr>
        <p:txBody>
          <a:bodyPr wrap="square" lIns="182880" tIns="146304" rIns="182880" bIns="146304" rtlCol="0">
            <a:spAutoFit/>
          </a:bodyPr>
          <a:lstStyle/>
          <a:p>
            <a:pPr algn="ctr">
              <a:lnSpc>
                <a:spcPct val="90000"/>
              </a:lnSpc>
              <a:spcAft>
                <a:spcPts val="600"/>
              </a:spcAft>
            </a:pPr>
            <a:r>
              <a:rPr lang="en-US" sz="1000" dirty="0">
                <a:gradFill>
                  <a:gsLst>
                    <a:gs pos="2917">
                      <a:schemeClr val="tx1"/>
                    </a:gs>
                    <a:gs pos="30000">
                      <a:schemeClr val="tx1"/>
                    </a:gs>
                  </a:gsLst>
                  <a:lin ang="5400000" scaled="0"/>
                </a:gradFill>
                <a:hlinkClick r:id="rId4"/>
              </a:rPr>
              <a:t>https://docs.google.com/presentation/d/1C9IaAwHoWcc4RSTqo-pCoN3h0nCgqV2JEYZUJunv_9Q/edit#slide=id.g26685277936_0_284</a:t>
            </a:r>
            <a:r>
              <a:rPr lang="en-US" sz="1000" dirty="0">
                <a:gradFill>
                  <a:gsLst>
                    <a:gs pos="2917">
                      <a:schemeClr val="tx1"/>
                    </a:gs>
                    <a:gs pos="30000">
                      <a:schemeClr val="tx1"/>
                    </a:gs>
                  </a:gsLst>
                  <a:lin ang="5400000" scaled="0"/>
                </a:gradFill>
              </a:rPr>
              <a:t> </a:t>
            </a:r>
          </a:p>
        </p:txBody>
      </p:sp>
    </p:spTree>
    <p:extLst>
      <p:ext uri="{BB962C8B-B14F-4D97-AF65-F5344CB8AC3E}">
        <p14:creationId xmlns:p14="http://schemas.microsoft.com/office/powerpoint/2010/main" val="3092315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bwMode="auto">
          <a:xfrm>
            <a:off x="6021420" y="0"/>
            <a:ext cx="6415053"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txBox="1">
            <a:spLocks/>
          </p:cNvSpPr>
          <p:nvPr/>
        </p:nvSpPr>
        <p:spPr>
          <a:xfrm>
            <a:off x="183366" y="2731470"/>
            <a:ext cx="6034871" cy="1531583"/>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7200" dirty="0">
                <a:solidFill>
                  <a:schemeClr val="tx1"/>
                </a:solidFill>
              </a:rPr>
              <a:t>LangChain.js</a:t>
            </a:r>
          </a:p>
          <a:p>
            <a:endParaRPr lang="pt-BR" sz="7200" dirty="0"/>
          </a:p>
        </p:txBody>
      </p:sp>
      <p:pic>
        <p:nvPicPr>
          <p:cNvPr id="6" name="Imagem 5" descr="Forma&#10;&#10;Descrição gerada automaticamente com confiança baixa">
            <a:extLst>
              <a:ext uri="{FF2B5EF4-FFF2-40B4-BE49-F238E27FC236}">
                <a16:creationId xmlns:a16="http://schemas.microsoft.com/office/drawing/2014/main" id="{0B85F19F-6ED3-43A6-8239-BEBB690BDD9C}"/>
              </a:ext>
            </a:extLst>
          </p:cNvPr>
          <p:cNvPicPr>
            <a:picLocks noChangeAspect="1"/>
          </p:cNvPicPr>
          <p:nvPr/>
        </p:nvPicPr>
        <p:blipFill>
          <a:blip r:embed="rId3"/>
          <a:stretch>
            <a:fillRect/>
          </a:stretch>
        </p:blipFill>
        <p:spPr>
          <a:xfrm>
            <a:off x="7015390" y="996043"/>
            <a:ext cx="4773839" cy="4773839"/>
          </a:xfrm>
          <a:prstGeom prst="rect">
            <a:avLst/>
          </a:prstGeom>
        </p:spPr>
      </p:pic>
    </p:spTree>
    <p:extLst>
      <p:ext uri="{BB962C8B-B14F-4D97-AF65-F5344CB8AC3E}">
        <p14:creationId xmlns:p14="http://schemas.microsoft.com/office/powerpoint/2010/main" val="644095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a:xfrm>
            <a:off x="135342" y="133792"/>
            <a:ext cx="11237870" cy="559562"/>
          </a:xfrm>
        </p:spPr>
        <p:txBody>
          <a:bodyPr/>
          <a:lstStyle>
            <a:lvl1pPr>
              <a:defRPr>
                <a:solidFill>
                  <a:schemeClr val="tx1"/>
                </a:solidFill>
              </a:defRPr>
            </a:lvl1pPr>
          </a:lstStyle>
          <a:p>
            <a:r>
              <a:rPr lang="en-US" dirty="0">
                <a:solidFill>
                  <a:schemeClr val="bg1">
                    <a:lumMod val="50000"/>
                  </a:schemeClr>
                </a:solidFill>
              </a:rPr>
              <a:t>What is LangChain.js?</a:t>
            </a:r>
          </a:p>
        </p:txBody>
      </p:sp>
      <p:pic>
        <p:nvPicPr>
          <p:cNvPr id="5" name="Picture 4" descr="A bird and silver chain&#10;&#10;Description automatically generated">
            <a:extLst>
              <a:ext uri="{FF2B5EF4-FFF2-40B4-BE49-F238E27FC236}">
                <a16:creationId xmlns:a16="http://schemas.microsoft.com/office/drawing/2014/main" id="{02C7CF19-561A-BB07-1805-EDE461C61C3F}"/>
              </a:ext>
            </a:extLst>
          </p:cNvPr>
          <p:cNvPicPr>
            <a:picLocks noChangeAspect="1"/>
          </p:cNvPicPr>
          <p:nvPr/>
        </p:nvPicPr>
        <p:blipFill>
          <a:blip r:embed="rId3"/>
          <a:stretch>
            <a:fillRect/>
          </a:stretch>
        </p:blipFill>
        <p:spPr>
          <a:xfrm>
            <a:off x="476123" y="1139043"/>
            <a:ext cx="4249883" cy="4249883"/>
          </a:xfrm>
          <a:prstGeom prst="rect">
            <a:avLst/>
          </a:prstGeom>
        </p:spPr>
      </p:pic>
      <p:sp>
        <p:nvSpPr>
          <p:cNvPr id="6" name="CaixaDeTexto 6">
            <a:extLst>
              <a:ext uri="{FF2B5EF4-FFF2-40B4-BE49-F238E27FC236}">
                <a16:creationId xmlns:a16="http://schemas.microsoft.com/office/drawing/2014/main" id="{78A830C2-3F14-C607-913C-2E1E56898784}"/>
              </a:ext>
            </a:extLst>
          </p:cNvPr>
          <p:cNvSpPr txBox="1"/>
          <p:nvPr/>
        </p:nvSpPr>
        <p:spPr>
          <a:xfrm>
            <a:off x="6246239" y="997442"/>
            <a:ext cx="5118867" cy="1071062"/>
          </a:xfrm>
          <a:prstGeom prst="rect">
            <a:avLst/>
          </a:prstGeom>
          <a:noFill/>
        </p:spPr>
        <p:txBody>
          <a:bodyPr wrap="square" lIns="182880" tIns="146304" rIns="182880" bIns="146304" rtlCol="0">
            <a:spAutoFit/>
          </a:bodyPr>
          <a:lstStyle/>
          <a:p>
            <a:pPr algn="ctr">
              <a:lnSpc>
                <a:spcPct val="90000"/>
              </a:lnSpc>
              <a:spcAft>
                <a:spcPts val="600"/>
              </a:spcAft>
            </a:pPr>
            <a:r>
              <a:rPr lang="pt-BR" sz="2800" b="1" dirty="0">
                <a:gradFill>
                  <a:gsLst>
                    <a:gs pos="2917">
                      <a:schemeClr val="tx1"/>
                    </a:gs>
                    <a:gs pos="30000">
                      <a:schemeClr val="tx1"/>
                    </a:gs>
                  </a:gsLst>
                  <a:lin ang="5400000" scaled="0"/>
                </a:gradFill>
              </a:rPr>
              <a:t>Modelos de Linguagem Grande (LLM)</a:t>
            </a:r>
          </a:p>
        </p:txBody>
      </p:sp>
      <p:grpSp>
        <p:nvGrpSpPr>
          <p:cNvPr id="9" name="Agrupar 7">
            <a:extLst>
              <a:ext uri="{FF2B5EF4-FFF2-40B4-BE49-F238E27FC236}">
                <a16:creationId xmlns:a16="http://schemas.microsoft.com/office/drawing/2014/main" id="{37D7CD8F-2CCF-DFC2-86E5-0B222514C00D}"/>
              </a:ext>
            </a:extLst>
          </p:cNvPr>
          <p:cNvGrpSpPr/>
          <p:nvPr/>
        </p:nvGrpSpPr>
        <p:grpSpPr>
          <a:xfrm>
            <a:off x="5635316" y="892847"/>
            <a:ext cx="6325036" cy="1175657"/>
            <a:chOff x="6988628" y="1551215"/>
            <a:chExt cx="3510643" cy="1175657"/>
          </a:xfrm>
          <a:effectLst>
            <a:outerShdw blurRad="114300" dist="228600" dir="3480000" algn="ctr" rotWithShape="0">
              <a:schemeClr val="bg1">
                <a:alpha val="40000"/>
              </a:schemeClr>
            </a:outerShdw>
          </a:effectLst>
        </p:grpSpPr>
        <p:sp>
          <p:nvSpPr>
            <p:cNvPr id="11" name="Retângulo 5">
              <a:extLst>
                <a:ext uri="{FF2B5EF4-FFF2-40B4-BE49-F238E27FC236}">
                  <a16:creationId xmlns:a16="http://schemas.microsoft.com/office/drawing/2014/main" id="{A33B94EB-7F70-FBAE-118C-8FAED9F26391}"/>
                </a:ext>
              </a:extLst>
            </p:cNvPr>
            <p:cNvSpPr>
              <a:spLocks noGrp="1" noRot="1" noMove="1" noResize="1" noEditPoints="1" noAdjustHandles="1" noChangeArrowheads="1" noChangeShapeType="1"/>
            </p:cNvSpPr>
            <p:nvPr/>
          </p:nvSpPr>
          <p:spPr bwMode="auto">
            <a:xfrm>
              <a:off x="6988628" y="1551215"/>
              <a:ext cx="3510643" cy="11756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aixaDeTexto 6">
              <a:extLst>
                <a:ext uri="{FF2B5EF4-FFF2-40B4-BE49-F238E27FC236}">
                  <a16:creationId xmlns:a16="http://schemas.microsoft.com/office/drawing/2014/main" id="{3FA03731-4297-C45E-5FA5-7653D9A05698}"/>
                </a:ext>
              </a:extLst>
            </p:cNvPr>
            <p:cNvSpPr txBox="1">
              <a:spLocks noGrp="1" noRot="1" noMove="1" noResize="1" noEditPoints="1" noAdjustHandles="1" noChangeArrowheads="1" noChangeShapeType="1"/>
            </p:cNvSpPr>
            <p:nvPr/>
          </p:nvSpPr>
          <p:spPr>
            <a:xfrm>
              <a:off x="7323363" y="1797411"/>
              <a:ext cx="2841172" cy="683264"/>
            </a:xfrm>
            <a:prstGeom prst="rect">
              <a:avLst/>
            </a:prstGeom>
            <a:noFill/>
          </p:spPr>
          <p:txBody>
            <a:bodyPr wrap="square" lIns="182880" tIns="146304" rIns="182880" bIns="146304" rtlCol="0">
              <a:spAutoFit/>
            </a:bodyPr>
            <a:lstStyle/>
            <a:p>
              <a:pPr algn="ctr">
                <a:lnSpc>
                  <a:spcPct val="90000"/>
                </a:lnSpc>
                <a:spcAft>
                  <a:spcPts val="600"/>
                </a:spcAft>
              </a:pPr>
              <a:r>
                <a:rPr lang="pt-BR" sz="2800" b="1" dirty="0">
                  <a:gradFill>
                    <a:gsLst>
                      <a:gs pos="2917">
                        <a:schemeClr val="tx1"/>
                      </a:gs>
                      <a:gs pos="30000">
                        <a:schemeClr val="tx1"/>
                      </a:gs>
                    </a:gsLst>
                    <a:lin ang="5400000" scaled="0"/>
                  </a:gradFill>
                </a:rPr>
                <a:t>Framework</a:t>
              </a:r>
            </a:p>
          </p:txBody>
        </p:sp>
      </p:grpSp>
      <p:grpSp>
        <p:nvGrpSpPr>
          <p:cNvPr id="17" name="Agrupar 7">
            <a:extLst>
              <a:ext uri="{FF2B5EF4-FFF2-40B4-BE49-F238E27FC236}">
                <a16:creationId xmlns:a16="http://schemas.microsoft.com/office/drawing/2014/main" id="{634E7432-D5E6-1C79-3060-EC13946768CA}"/>
              </a:ext>
            </a:extLst>
          </p:cNvPr>
          <p:cNvGrpSpPr/>
          <p:nvPr/>
        </p:nvGrpSpPr>
        <p:grpSpPr>
          <a:xfrm>
            <a:off x="5643154" y="2338861"/>
            <a:ext cx="6325036" cy="1175657"/>
            <a:chOff x="6988628" y="1551215"/>
            <a:chExt cx="3510643" cy="1175657"/>
          </a:xfrm>
          <a:effectLst>
            <a:outerShdw blurRad="114300" dist="228600" dir="3480000" algn="ctr" rotWithShape="0">
              <a:schemeClr val="bg1">
                <a:alpha val="40000"/>
              </a:schemeClr>
            </a:outerShdw>
          </a:effectLst>
        </p:grpSpPr>
        <p:sp>
          <p:nvSpPr>
            <p:cNvPr id="19" name="Retângulo 5">
              <a:extLst>
                <a:ext uri="{FF2B5EF4-FFF2-40B4-BE49-F238E27FC236}">
                  <a16:creationId xmlns:a16="http://schemas.microsoft.com/office/drawing/2014/main" id="{B9CD17F6-5C40-56F1-9E94-E748165158E9}"/>
                </a:ext>
              </a:extLst>
            </p:cNvPr>
            <p:cNvSpPr/>
            <p:nvPr/>
          </p:nvSpPr>
          <p:spPr bwMode="auto">
            <a:xfrm>
              <a:off x="6988628" y="1551215"/>
              <a:ext cx="3510643" cy="11756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aixaDeTexto 6">
              <a:extLst>
                <a:ext uri="{FF2B5EF4-FFF2-40B4-BE49-F238E27FC236}">
                  <a16:creationId xmlns:a16="http://schemas.microsoft.com/office/drawing/2014/main" id="{55039EE9-EEBE-B3B2-F37C-9A87D5591BA0}"/>
                </a:ext>
              </a:extLst>
            </p:cNvPr>
            <p:cNvSpPr txBox="1"/>
            <p:nvPr/>
          </p:nvSpPr>
          <p:spPr>
            <a:xfrm>
              <a:off x="7327863" y="1652379"/>
              <a:ext cx="2841172"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gradFill>
                    <a:gsLst>
                      <a:gs pos="2917">
                        <a:schemeClr val="tx1"/>
                      </a:gs>
                      <a:gs pos="30000">
                        <a:schemeClr val="tx1"/>
                      </a:gs>
                    </a:gsLst>
                    <a:lin ang="5400000" scaled="0"/>
                  </a:gradFill>
                </a:rPr>
                <a:t>Connect languages to context sources</a:t>
              </a:r>
              <a:endParaRPr lang="pt-BR" sz="2800" b="1" dirty="0">
                <a:gradFill>
                  <a:gsLst>
                    <a:gs pos="2917">
                      <a:schemeClr val="tx1"/>
                    </a:gs>
                    <a:gs pos="30000">
                      <a:schemeClr val="tx1"/>
                    </a:gs>
                  </a:gsLst>
                  <a:lin ang="5400000" scaled="0"/>
                </a:gradFill>
              </a:endParaRPr>
            </a:p>
          </p:txBody>
        </p:sp>
      </p:grpSp>
      <p:grpSp>
        <p:nvGrpSpPr>
          <p:cNvPr id="23" name="Agrupar 7">
            <a:extLst>
              <a:ext uri="{FF2B5EF4-FFF2-40B4-BE49-F238E27FC236}">
                <a16:creationId xmlns:a16="http://schemas.microsoft.com/office/drawing/2014/main" id="{E2383D8A-1A33-09F8-1F58-B8F874733237}"/>
              </a:ext>
            </a:extLst>
          </p:cNvPr>
          <p:cNvGrpSpPr/>
          <p:nvPr/>
        </p:nvGrpSpPr>
        <p:grpSpPr>
          <a:xfrm>
            <a:off x="5651260" y="3784875"/>
            <a:ext cx="6325036" cy="1175657"/>
            <a:chOff x="6908539" y="2844829"/>
            <a:chExt cx="3510643" cy="1175657"/>
          </a:xfrm>
          <a:effectLst>
            <a:outerShdw blurRad="114300" dist="228600" dir="3480000" algn="ctr" rotWithShape="0">
              <a:schemeClr val="bg1">
                <a:alpha val="40000"/>
              </a:schemeClr>
            </a:outerShdw>
          </a:effectLst>
        </p:grpSpPr>
        <p:sp>
          <p:nvSpPr>
            <p:cNvPr id="24" name="Retângulo 5">
              <a:extLst>
                <a:ext uri="{FF2B5EF4-FFF2-40B4-BE49-F238E27FC236}">
                  <a16:creationId xmlns:a16="http://schemas.microsoft.com/office/drawing/2014/main" id="{539A7853-269A-1CF1-79E6-A18B34B197C8}"/>
                </a:ext>
              </a:extLst>
            </p:cNvPr>
            <p:cNvSpPr/>
            <p:nvPr/>
          </p:nvSpPr>
          <p:spPr bwMode="auto">
            <a:xfrm>
              <a:off x="6908539" y="2844829"/>
              <a:ext cx="3510643" cy="11756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CaixaDeTexto 6">
              <a:extLst>
                <a:ext uri="{FF2B5EF4-FFF2-40B4-BE49-F238E27FC236}">
                  <a16:creationId xmlns:a16="http://schemas.microsoft.com/office/drawing/2014/main" id="{A8A9E086-1FF0-1C71-2F55-1E1DFC9994AF}"/>
                </a:ext>
              </a:extLst>
            </p:cNvPr>
            <p:cNvSpPr txBox="1"/>
            <p:nvPr/>
          </p:nvSpPr>
          <p:spPr>
            <a:xfrm>
              <a:off x="7327863" y="2949424"/>
              <a:ext cx="2841172" cy="1071062"/>
            </a:xfrm>
            <a:prstGeom prst="rect">
              <a:avLst/>
            </a:prstGeom>
            <a:noFill/>
          </p:spPr>
          <p:txBody>
            <a:bodyPr wrap="square" lIns="182880" tIns="146304" rIns="182880" bIns="146304" rtlCol="0">
              <a:spAutoFit/>
            </a:bodyPr>
            <a:lstStyle/>
            <a:p>
              <a:pPr algn="ctr">
                <a:lnSpc>
                  <a:spcPct val="90000"/>
                </a:lnSpc>
                <a:spcAft>
                  <a:spcPts val="600"/>
                </a:spcAft>
              </a:pPr>
              <a:r>
                <a:rPr lang="en-US" sz="2800" b="1" dirty="0">
                  <a:gradFill>
                    <a:gsLst>
                      <a:gs pos="2917">
                        <a:schemeClr val="tx1"/>
                      </a:gs>
                      <a:gs pos="30000">
                        <a:schemeClr val="tx1"/>
                      </a:gs>
                    </a:gsLst>
                    <a:lin ang="5400000" scaled="0"/>
                  </a:gradFill>
                </a:rPr>
                <a:t>Relying on a language model to reason</a:t>
              </a:r>
              <a:endParaRPr lang="pt-BR" sz="2800" b="1" dirty="0">
                <a:gradFill>
                  <a:gsLst>
                    <a:gs pos="2917">
                      <a:schemeClr val="tx1"/>
                    </a:gs>
                    <a:gs pos="30000">
                      <a:schemeClr val="tx1"/>
                    </a:gs>
                  </a:gsLst>
                  <a:lin ang="5400000" scaled="0"/>
                </a:gradFill>
              </a:endParaRPr>
            </a:p>
          </p:txBody>
        </p:sp>
      </p:grpSp>
      <p:sp>
        <p:nvSpPr>
          <p:cNvPr id="27" name="Retângulo 5">
            <a:extLst>
              <a:ext uri="{FF2B5EF4-FFF2-40B4-BE49-F238E27FC236}">
                <a16:creationId xmlns:a16="http://schemas.microsoft.com/office/drawing/2014/main" id="{45FBC584-EC6E-1BAF-0DB3-31FD6B9256D6}"/>
              </a:ext>
            </a:extLst>
          </p:cNvPr>
          <p:cNvSpPr/>
          <p:nvPr/>
        </p:nvSpPr>
        <p:spPr bwMode="auto">
          <a:xfrm>
            <a:off x="5651260" y="5165088"/>
            <a:ext cx="6325036" cy="1175657"/>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CaixaDeTexto 6">
            <a:extLst>
              <a:ext uri="{FF2B5EF4-FFF2-40B4-BE49-F238E27FC236}">
                <a16:creationId xmlns:a16="http://schemas.microsoft.com/office/drawing/2014/main" id="{95BB6F25-D1A5-B99D-58FB-6A923CF6294C}"/>
              </a:ext>
            </a:extLst>
          </p:cNvPr>
          <p:cNvSpPr txBox="1"/>
          <p:nvPr/>
        </p:nvSpPr>
        <p:spPr>
          <a:xfrm>
            <a:off x="6406745" y="5269683"/>
            <a:ext cx="5118867" cy="683264"/>
          </a:xfrm>
          <a:prstGeom prst="rect">
            <a:avLst/>
          </a:prstGeom>
          <a:noFill/>
        </p:spPr>
        <p:txBody>
          <a:bodyPr wrap="square" lIns="182880" tIns="146304" rIns="182880" bIns="146304" rtlCol="0">
            <a:spAutoFit/>
          </a:bodyPr>
          <a:lstStyle/>
          <a:p>
            <a:pPr algn="ctr">
              <a:lnSpc>
                <a:spcPct val="90000"/>
              </a:lnSpc>
              <a:spcAft>
                <a:spcPts val="600"/>
              </a:spcAft>
            </a:pPr>
            <a:r>
              <a:rPr lang="pt-BR" sz="2800" b="1" dirty="0">
                <a:gradFill>
                  <a:gsLst>
                    <a:gs pos="2917">
                      <a:schemeClr val="tx1"/>
                    </a:gs>
                    <a:gs pos="30000">
                      <a:schemeClr val="tx1"/>
                    </a:gs>
                  </a:gsLst>
                  <a:lin ang="5400000" scaled="0"/>
                </a:gradFill>
              </a:rPr>
              <a:t>JavaScript and Python support</a:t>
            </a:r>
          </a:p>
        </p:txBody>
      </p:sp>
      <p:sp>
        <p:nvSpPr>
          <p:cNvPr id="31" name="TextBox 30">
            <a:extLst>
              <a:ext uri="{FF2B5EF4-FFF2-40B4-BE49-F238E27FC236}">
                <a16:creationId xmlns:a16="http://schemas.microsoft.com/office/drawing/2014/main" id="{DC5F1601-00F2-C511-E326-A7C65BCA16B6}"/>
              </a:ext>
            </a:extLst>
          </p:cNvPr>
          <p:cNvSpPr txBox="1"/>
          <p:nvPr/>
        </p:nvSpPr>
        <p:spPr>
          <a:xfrm>
            <a:off x="2873898" y="6445340"/>
            <a:ext cx="6325036"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solidFill>
                  <a:schemeClr val="bg1"/>
                </a:solidFill>
                <a:hlinkClick r:id="rId4"/>
              </a:rPr>
              <a:t>https://www.langchain.com/</a:t>
            </a:r>
            <a:r>
              <a:rPr lang="en-US" sz="2400" b="1" dirty="0">
                <a:solidFill>
                  <a:schemeClr val="bg1"/>
                </a:solidFill>
              </a:rPr>
              <a:t>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3" name="Retângulo 2"/>
          <p:cNvSpPr/>
          <p:nvPr/>
        </p:nvSpPr>
        <p:spPr bwMode="auto">
          <a:xfrm>
            <a:off x="6021420" y="0"/>
            <a:ext cx="6415053"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p:cNvSpPr txBox="1">
            <a:spLocks/>
          </p:cNvSpPr>
          <p:nvPr/>
        </p:nvSpPr>
        <p:spPr>
          <a:xfrm>
            <a:off x="392692" y="1058586"/>
            <a:ext cx="5628728" cy="1181862"/>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6000" dirty="0">
                <a:solidFill>
                  <a:schemeClr val="tx1"/>
                </a:solidFill>
                <a:ea typeface="Segoe UI" pitchFamily="34" charset="0"/>
              </a:rPr>
              <a:t>Demo - </a:t>
            </a:r>
          </a:p>
          <a:p>
            <a:r>
              <a:rPr lang="en-US" sz="6000" dirty="0">
                <a:solidFill>
                  <a:schemeClr val="tx1"/>
                </a:solidFill>
                <a:ea typeface="Segoe UI" pitchFamily="34" charset="0"/>
              </a:rPr>
              <a:t>Serverless AI Chat with RAG and using LangChain.js</a:t>
            </a:r>
          </a:p>
          <a:p>
            <a:endParaRPr lang="pt-BR" sz="6000" dirty="0"/>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7651" y="1233880"/>
            <a:ext cx="4451748" cy="4451748"/>
          </a:xfrm>
          <a:prstGeom prst="rect">
            <a:avLst/>
          </a:prstGeom>
        </p:spPr>
      </p:pic>
    </p:spTree>
    <p:extLst>
      <p:ext uri="{BB962C8B-B14F-4D97-AF65-F5344CB8AC3E}">
        <p14:creationId xmlns:p14="http://schemas.microsoft.com/office/powerpoint/2010/main" val="46187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6D812A5-459B-43FB-9F63-4F48B57864AB}"/>
              </a:ext>
            </a:extLst>
          </p:cNvPr>
          <p:cNvSpPr>
            <a:spLocks noGrp="1"/>
          </p:cNvSpPr>
          <p:nvPr>
            <p:ph type="title"/>
          </p:nvPr>
        </p:nvSpPr>
        <p:spPr>
          <a:xfrm>
            <a:off x="221985" y="97146"/>
            <a:ext cx="11237870" cy="565027"/>
          </a:xfrm>
        </p:spPr>
        <p:txBody>
          <a:bodyPr/>
          <a:lstStyle/>
          <a:p>
            <a:r>
              <a:rPr lang="en-US" dirty="0">
                <a:solidFill>
                  <a:schemeClr val="bg1">
                    <a:lumMod val="50000"/>
                  </a:schemeClr>
                </a:solidFill>
              </a:rPr>
              <a:t>Before we show you a demo...</a:t>
            </a:r>
          </a:p>
        </p:txBody>
      </p:sp>
      <p:sp>
        <p:nvSpPr>
          <p:cNvPr id="4" name="TextBox 3">
            <a:extLst>
              <a:ext uri="{FF2B5EF4-FFF2-40B4-BE49-F238E27FC236}">
                <a16:creationId xmlns:a16="http://schemas.microsoft.com/office/drawing/2014/main" id="{C0DE1163-59FD-1846-1B75-43454925E6FE}"/>
              </a:ext>
            </a:extLst>
          </p:cNvPr>
          <p:cNvSpPr txBox="1"/>
          <p:nvPr/>
        </p:nvSpPr>
        <p:spPr>
          <a:xfrm>
            <a:off x="6978411" y="1649888"/>
            <a:ext cx="5042429" cy="1292662"/>
          </a:xfrm>
          <a:prstGeom prst="rect">
            <a:avLst/>
          </a:prstGeom>
          <a:noFill/>
        </p:spPr>
        <p:txBody>
          <a:bodyPr wrap="square" lIns="182880" tIns="146304" rIns="182880" bIns="146304" rtlCol="0">
            <a:spAutoFit/>
          </a:bodyPr>
          <a:lstStyle/>
          <a:p>
            <a:pPr algn="ctr">
              <a:lnSpc>
                <a:spcPct val="90000"/>
              </a:lnSpc>
              <a:spcAft>
                <a:spcPts val="600"/>
              </a:spcAft>
            </a:pPr>
            <a:r>
              <a:rPr lang="en-US" sz="2400" b="1" dirty="0"/>
              <a:t>https://github.com/Azure-Samples/azure-search-openai-javascript</a:t>
            </a:r>
          </a:p>
        </p:txBody>
      </p:sp>
      <p:sp>
        <p:nvSpPr>
          <p:cNvPr id="3" name="AutoShape 2">
            <a:extLst>
              <a:ext uri="{FF2B5EF4-FFF2-40B4-BE49-F238E27FC236}">
                <a16:creationId xmlns:a16="http://schemas.microsoft.com/office/drawing/2014/main" id="{79F5B1F2-2BC0-0CBB-B83B-2565FFEEE096}"/>
              </a:ext>
            </a:extLst>
          </p:cNvPr>
          <p:cNvSpPr>
            <a:spLocks noChangeAspect="1" noChangeArrowheads="1"/>
          </p:cNvSpPr>
          <p:nvPr/>
        </p:nvSpPr>
        <p:spPr bwMode="auto">
          <a:xfrm>
            <a:off x="6065838" y="33448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a:extLst>
              <a:ext uri="{FF2B5EF4-FFF2-40B4-BE49-F238E27FC236}">
                <a16:creationId xmlns:a16="http://schemas.microsoft.com/office/drawing/2014/main" id="{056C3076-ABDA-5310-A9D0-E0833917B82A}"/>
              </a:ext>
            </a:extLst>
          </p:cNvPr>
          <p:cNvSpPr>
            <a:spLocks noChangeAspect="1" noChangeArrowheads="1"/>
          </p:cNvSpPr>
          <p:nvPr/>
        </p:nvSpPr>
        <p:spPr bwMode="auto">
          <a:xfrm>
            <a:off x="6218238" y="34972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descr="A diagram of a computer&#10;&#10;Description automatically generated">
            <a:extLst>
              <a:ext uri="{FF2B5EF4-FFF2-40B4-BE49-F238E27FC236}">
                <a16:creationId xmlns:a16="http://schemas.microsoft.com/office/drawing/2014/main" id="{7CE9AB07-644E-2BED-B261-38D8D310434C}"/>
              </a:ext>
            </a:extLst>
          </p:cNvPr>
          <p:cNvPicPr>
            <a:picLocks noChangeAspect="1"/>
          </p:cNvPicPr>
          <p:nvPr/>
        </p:nvPicPr>
        <p:blipFill>
          <a:blip r:embed="rId3"/>
          <a:stretch>
            <a:fillRect/>
          </a:stretch>
        </p:blipFill>
        <p:spPr>
          <a:xfrm>
            <a:off x="2867997" y="792627"/>
            <a:ext cx="6395681" cy="5636871"/>
          </a:xfrm>
          <a:prstGeom prst="rect">
            <a:avLst/>
          </a:prstGeom>
        </p:spPr>
      </p:pic>
    </p:spTree>
    <p:extLst>
      <p:ext uri="{BB962C8B-B14F-4D97-AF65-F5344CB8AC3E}">
        <p14:creationId xmlns:p14="http://schemas.microsoft.com/office/powerpoint/2010/main" val="3605864546"/>
      </p:ext>
    </p:extLst>
  </p:cSld>
  <p:clrMapOvr>
    <a:masterClrMapping/>
  </p:clrMapOvr>
  <p:transition>
    <p:fade/>
  </p:transition>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6" ma:contentTypeDescription="Create a new document." ma:contentTypeScope="" ma:versionID="bd4b5e6fa70efd11586bd069caa6259f">
  <xsd:schema xmlns:xsd="http://www.w3.org/2001/XMLSchema" xmlns:xs="http://www.w3.org/2001/XMLSchema" xmlns:p="http://schemas.microsoft.com/office/2006/metadata/properties" xmlns:ns1="http://schemas.microsoft.com/sharepoint/v3" xmlns:ns2="16dc66bd-df5a-4495-a5c9-5e296f49988a" xmlns:ns3="12239fb0-26c0-4a37-b790-6c81fba9d0fc" targetNamespace="http://schemas.microsoft.com/office/2006/metadata/properties" ma:root="true" ma:fieldsID="1236f19879e555dfdef409a5be7c6d72" ns1:_="" ns2:_="" ns3:_="">
    <xsd:import namespace="http://schemas.microsoft.com/sharepoint/v3"/>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2" nillable="true" ma:displayName="Unified Compliance Policy Properties" ma:hidden="true" ma:internalName="_ip_UnifiedCompliancePolicyProperties">
      <xsd:simpleType>
        <xsd:restriction base="dms:Note"/>
      </xsd:simpleType>
    </xsd:element>
    <xsd:element name="_ip_UnifiedCompliancePolicyUIAction" ma:index="2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fals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MediaServiceKeyPoints xmlns="16dc66bd-df5a-4495-a5c9-5e296f49988a"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17AA3B-FC88-46DF-B5BA-DC6634CFCC9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59C5458-A72E-4627-9FFC-D350DCB4700F}">
  <ds:schemaRefs>
    <ds:schemaRef ds:uri="16dc66bd-df5a-4495-a5c9-5e296f49988a"/>
    <ds:schemaRef ds:uri="http://purl.org/dc/terms/"/>
    <ds:schemaRef ds:uri="12239fb0-26c0-4a37-b790-6c81fba9d0fc"/>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 ds:uri="http://schemas.microsoft.com/sharepoint/v3"/>
    <ds:schemaRef ds:uri="http://purl.org/dc/dcmitype/"/>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3134_APEX_template_r03</Template>
  <TotalTime>4525</TotalTime>
  <Words>1534</Words>
  <Application>Microsoft Office PowerPoint</Application>
  <PresentationFormat>Custom</PresentationFormat>
  <Paragraphs>143</Paragraphs>
  <Slides>13</Slides>
  <Notes>13</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13</vt:i4>
      </vt:variant>
    </vt:vector>
  </HeadingPairs>
  <TitlesOfParts>
    <vt:vector size="26" baseType="lpstr">
      <vt:lpstr>-apple-system</vt:lpstr>
      <vt:lpstr>Aptos</vt:lpstr>
      <vt:lpstr>Aptos Display</vt:lpstr>
      <vt:lpstr>Archivo</vt:lpstr>
      <vt:lpstr>Arial</vt:lpstr>
      <vt:lpstr>Lucida Console</vt:lpstr>
      <vt:lpstr>Segoe UI</vt:lpstr>
      <vt:lpstr>Segoe UI Light</vt:lpstr>
      <vt:lpstr>Segoe UI Semilight</vt:lpstr>
      <vt:lpstr>Söhne</vt:lpstr>
      <vt:lpstr>Wingdings</vt:lpstr>
      <vt:lpstr>APEX Template 2017 </vt:lpstr>
      <vt:lpstr>Office Theme</vt:lpstr>
      <vt:lpstr>Build Intelligent Applications with JavaScript: Integrating RAG, Azure OpenAI, and LangChain.js</vt:lpstr>
      <vt:lpstr>PowerPoint Presentation</vt:lpstr>
      <vt:lpstr>What is RAG?</vt:lpstr>
      <vt:lpstr>Summarizing...</vt:lpstr>
      <vt:lpstr>RAG Architecture</vt:lpstr>
      <vt:lpstr>PowerPoint Presentation</vt:lpstr>
      <vt:lpstr>What is LangChain.js?</vt:lpstr>
      <vt:lpstr>PowerPoint Presentation</vt:lpstr>
      <vt:lpstr>Before we show you a demo...</vt:lpstr>
      <vt:lpstr>Go to the repository and give⭐</vt:lpstr>
      <vt:lpstr>Access the workshop and share!⭐</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Julia Muiruri</cp:lastModifiedBy>
  <cp:revision>450</cp:revision>
  <dcterms:created xsi:type="dcterms:W3CDTF">2017-10-31T19:47:21Z</dcterms:created>
  <dcterms:modified xsi:type="dcterms:W3CDTF">2024-07-23T01:29:38Z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Owner">
    <vt:lpwstr>maprende@microsoft.com</vt:lpwstr>
  </property>
  <property fmtid="{D5CDD505-2E9C-101B-9397-08002B2CF9AE}" pid="14" name="MSIP_Label_f42aa342-8706-4288-bd11-ebb85995028c_SetDate">
    <vt:lpwstr>2018-04-03T18:59:45.4491218Z</vt:lpwstr>
  </property>
  <property fmtid="{D5CDD505-2E9C-101B-9397-08002B2CF9AE}" pid="15" name="MSIP_Label_f42aa342-8706-4288-bd11-ebb85995028c_Name">
    <vt:lpwstr>General</vt:lpwstr>
  </property>
  <property fmtid="{D5CDD505-2E9C-101B-9397-08002B2CF9AE}" pid="16" name="MSIP_Label_f42aa342-8706-4288-bd11-ebb85995028c_Application">
    <vt:lpwstr>Microsoft Azure Information Protection</vt:lpwstr>
  </property>
  <property fmtid="{D5CDD505-2E9C-101B-9397-08002B2CF9AE}" pid="17" name="MSIP_Label_f42aa342-8706-4288-bd11-ebb85995028c_Extended_MSFT_Method">
    <vt:lpwstr>Automatic</vt:lpwstr>
  </property>
  <property fmtid="{D5CDD505-2E9C-101B-9397-08002B2CF9AE}" pid="18" name="Sensitivity">
    <vt:lpwstr>General</vt:lpwstr>
  </property>
</Properties>
</file>